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4" r:id="rId1"/>
    <p:sldMasterId id="2147483795" r:id="rId2"/>
  </p:sldMasterIdLst>
  <p:sldIdLst>
    <p:sldId id="256" r:id="rId3"/>
    <p:sldId id="259" r:id="rId4"/>
    <p:sldId id="280" r:id="rId5"/>
    <p:sldId id="282" r:id="rId6"/>
    <p:sldId id="286" r:id="rId7"/>
    <p:sldId id="297" r:id="rId8"/>
    <p:sldId id="283" r:id="rId9"/>
    <p:sldId id="310" r:id="rId10"/>
    <p:sldId id="311" r:id="rId11"/>
    <p:sldId id="294" r:id="rId12"/>
    <p:sldId id="284" r:id="rId13"/>
    <p:sldId id="298" r:id="rId14"/>
    <p:sldId id="299" r:id="rId15"/>
    <p:sldId id="300" r:id="rId16"/>
    <p:sldId id="301" r:id="rId17"/>
    <p:sldId id="302" r:id="rId18"/>
    <p:sldId id="303" r:id="rId19"/>
    <p:sldId id="304" r:id="rId20"/>
    <p:sldId id="305" r:id="rId21"/>
    <p:sldId id="306" r:id="rId22"/>
    <p:sldId id="307" r:id="rId23"/>
    <p:sldId id="308" r:id="rId24"/>
    <p:sldId id="309" r:id="rId25"/>
    <p:sldId id="28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16"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C423"/>
    <a:srgbClr val="FDFDFD"/>
    <a:srgbClr val="EEBD20"/>
    <a:srgbClr val="FFDE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5" autoAdjust="0"/>
    <p:restoredTop sz="96054"/>
  </p:normalViewPr>
  <p:slideViewPr>
    <p:cSldViewPr snapToGrid="0" snapToObjects="1" showGuides="1">
      <p:cViewPr varScale="1">
        <p:scale>
          <a:sx n="86" d="100"/>
          <a:sy n="86" d="100"/>
        </p:scale>
        <p:origin x="331" y="58"/>
      </p:cViewPr>
      <p:guideLst>
        <p:guide pos="3816"/>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3B33861-0D0F-4C44-9304-62A4319FB8BE}" type="doc">
      <dgm:prSet loTypeId="urn:microsoft.com/office/officeart/2005/8/layout/hList1" loCatId="list" qsTypeId="urn:microsoft.com/office/officeart/2005/8/quickstyle/simple2" qsCatId="simple" csTypeId="urn:microsoft.com/office/officeart/2005/8/colors/accent3_2" csCatId="accent3" phldr="1"/>
      <dgm:spPr/>
      <dgm:t>
        <a:bodyPr/>
        <a:lstStyle/>
        <a:p>
          <a:endParaRPr lang="en-US"/>
        </a:p>
      </dgm:t>
    </dgm:pt>
    <dgm:pt modelId="{D66EE57A-13F8-4585-BB1A-B4F0B09EEFFF}">
      <dgm:prSet/>
      <dgm:spPr/>
      <dgm:t>
        <a:bodyPr/>
        <a:lstStyle/>
        <a:p>
          <a:r>
            <a:rPr lang="en-US" b="0" i="0"/>
            <a:t>The Importance of Training the Human</a:t>
          </a:r>
          <a:endParaRPr lang="en-US"/>
        </a:p>
      </dgm:t>
    </dgm:pt>
    <dgm:pt modelId="{3F5C796B-E544-46CB-B296-FC721B96FB04}" type="parTrans" cxnId="{4F90C632-B01E-41B5-8836-AC384F928E57}">
      <dgm:prSet/>
      <dgm:spPr/>
      <dgm:t>
        <a:bodyPr/>
        <a:lstStyle/>
        <a:p>
          <a:endParaRPr lang="en-US"/>
        </a:p>
      </dgm:t>
    </dgm:pt>
    <dgm:pt modelId="{02BB7F33-7C17-4F45-B217-79AC030FAA63}" type="sibTrans" cxnId="{4F90C632-B01E-41B5-8836-AC384F928E57}">
      <dgm:prSet/>
      <dgm:spPr/>
      <dgm:t>
        <a:bodyPr/>
        <a:lstStyle/>
        <a:p>
          <a:endParaRPr lang="en-US"/>
        </a:p>
      </dgm:t>
    </dgm:pt>
    <dgm:pt modelId="{3F66F250-ADF8-445F-8421-D5F9CC78D264}">
      <dgm:prSet/>
      <dgm:spPr/>
      <dgm:t>
        <a:bodyPr/>
        <a:lstStyle/>
        <a:p>
          <a:r>
            <a:rPr lang="en-US" b="0" i="0" dirty="0"/>
            <a:t>Phishing preventive strategies include technical tools and non-technical skills relevant to human behavior. Technical tools do not have a perfect success rate, facilitating the need to reinforce the human as well with training (Jampen et al., 2020). </a:t>
          </a:r>
          <a:endParaRPr lang="en-US" dirty="0"/>
        </a:p>
      </dgm:t>
    </dgm:pt>
    <dgm:pt modelId="{051C110D-4061-4CE4-9181-6779FEEF3D9E}" type="parTrans" cxnId="{1AAA6366-FB28-4337-AB0A-00F081A6DBBB}">
      <dgm:prSet/>
      <dgm:spPr/>
      <dgm:t>
        <a:bodyPr/>
        <a:lstStyle/>
        <a:p>
          <a:endParaRPr lang="en-US"/>
        </a:p>
      </dgm:t>
    </dgm:pt>
    <dgm:pt modelId="{A6F03F95-BCF4-4023-9514-14AFD28875D8}" type="sibTrans" cxnId="{1AAA6366-FB28-4337-AB0A-00F081A6DBBB}">
      <dgm:prSet/>
      <dgm:spPr/>
      <dgm:t>
        <a:bodyPr/>
        <a:lstStyle/>
        <a:p>
          <a:endParaRPr lang="en-US"/>
        </a:p>
      </dgm:t>
    </dgm:pt>
    <dgm:pt modelId="{1CBFEB22-BD14-4C1C-8E1A-CAA027258FD9}">
      <dgm:prSet/>
      <dgm:spPr/>
      <dgm:t>
        <a:bodyPr/>
        <a:lstStyle/>
        <a:p>
          <a:r>
            <a:rPr lang="en-US" b="0" i="0"/>
            <a:t>Perceived Usefulness of Phishing Training</a:t>
          </a:r>
          <a:endParaRPr lang="en-US"/>
        </a:p>
      </dgm:t>
    </dgm:pt>
    <dgm:pt modelId="{EEDC58E8-D0D2-4511-B5A7-F45ED7FC8DFC}" type="parTrans" cxnId="{8DBB5B9F-6963-4DEA-8ADA-067EC7EE793E}">
      <dgm:prSet/>
      <dgm:spPr/>
      <dgm:t>
        <a:bodyPr/>
        <a:lstStyle/>
        <a:p>
          <a:endParaRPr lang="en-US"/>
        </a:p>
      </dgm:t>
    </dgm:pt>
    <dgm:pt modelId="{017DD37E-53D2-4FD5-AD30-FDEA73818082}" type="sibTrans" cxnId="{8DBB5B9F-6963-4DEA-8ADA-067EC7EE793E}">
      <dgm:prSet/>
      <dgm:spPr/>
      <dgm:t>
        <a:bodyPr/>
        <a:lstStyle/>
        <a:p>
          <a:endParaRPr lang="en-US"/>
        </a:p>
      </dgm:t>
    </dgm:pt>
    <dgm:pt modelId="{6BD864BE-CD02-4D75-8898-D6AE5677C3CF}">
      <dgm:prSet/>
      <dgm:spPr/>
      <dgm:t>
        <a:bodyPr/>
        <a:lstStyle/>
        <a:p>
          <a:r>
            <a:rPr lang="en-US" b="0" i="0"/>
            <a:t>Participants that placed little trust in the usefulness of their phishing detection tools and instead relied on intuition noticeably fell for significantly more phishing attempts (Abbasi et al., 2016). </a:t>
          </a:r>
          <a:endParaRPr lang="en-US"/>
        </a:p>
      </dgm:t>
    </dgm:pt>
    <dgm:pt modelId="{BE64F208-3A89-46F9-B7B8-290DEC174A1A}" type="parTrans" cxnId="{A7DDAAE9-5853-4203-AA31-60A3F9BFD810}">
      <dgm:prSet/>
      <dgm:spPr/>
      <dgm:t>
        <a:bodyPr/>
        <a:lstStyle/>
        <a:p>
          <a:endParaRPr lang="en-US"/>
        </a:p>
      </dgm:t>
    </dgm:pt>
    <dgm:pt modelId="{805D802F-9847-4EA2-BAA8-A8FCD597D38F}" type="sibTrans" cxnId="{A7DDAAE9-5853-4203-AA31-60A3F9BFD810}">
      <dgm:prSet/>
      <dgm:spPr/>
      <dgm:t>
        <a:bodyPr/>
        <a:lstStyle/>
        <a:p>
          <a:endParaRPr lang="en-US"/>
        </a:p>
      </dgm:t>
    </dgm:pt>
    <dgm:pt modelId="{B217FD64-68AB-4919-8B58-990226C7AD4E}">
      <dgm:prSet/>
      <dgm:spPr/>
      <dgm:t>
        <a:bodyPr/>
        <a:lstStyle/>
        <a:p>
          <a:r>
            <a:rPr lang="en-US" b="0" i="0"/>
            <a:t>Perceived Ease of Use of Phishing Training</a:t>
          </a:r>
          <a:endParaRPr lang="en-US"/>
        </a:p>
      </dgm:t>
    </dgm:pt>
    <dgm:pt modelId="{B1883EAE-FE88-400F-BFE3-2802979F7630}" type="parTrans" cxnId="{565E829A-F8E5-40EC-8D40-90EC5D6613DF}">
      <dgm:prSet/>
      <dgm:spPr/>
      <dgm:t>
        <a:bodyPr/>
        <a:lstStyle/>
        <a:p>
          <a:endParaRPr lang="en-US"/>
        </a:p>
      </dgm:t>
    </dgm:pt>
    <dgm:pt modelId="{0BDFF984-7B0A-47BD-B014-743EFB8F57D6}" type="sibTrans" cxnId="{565E829A-F8E5-40EC-8D40-90EC5D6613DF}">
      <dgm:prSet/>
      <dgm:spPr/>
      <dgm:t>
        <a:bodyPr/>
        <a:lstStyle/>
        <a:p>
          <a:endParaRPr lang="en-US"/>
        </a:p>
      </dgm:t>
    </dgm:pt>
    <dgm:pt modelId="{668907C5-EE0A-4446-B045-7936609DB5EA}">
      <dgm:prSet/>
      <dgm:spPr/>
      <dgm:t>
        <a:bodyPr/>
        <a:lstStyle/>
        <a:p>
          <a:r>
            <a:rPr lang="en-US" b="0" i="0"/>
            <a:t>Participants may develop improper cybersecurity habits, actively seek workarounds, or be prone to making more frequent errors from cyber fatigue in both directions of how they perceive difficulty and frequency (Reeves et al., 2021)</a:t>
          </a:r>
          <a:endParaRPr lang="en-US"/>
        </a:p>
      </dgm:t>
    </dgm:pt>
    <dgm:pt modelId="{94902118-AF24-4EEE-BECD-6DD12A675247}" type="parTrans" cxnId="{65816A21-91BB-4AAC-8DEB-B5F433357D13}">
      <dgm:prSet/>
      <dgm:spPr/>
      <dgm:t>
        <a:bodyPr/>
        <a:lstStyle/>
        <a:p>
          <a:endParaRPr lang="en-US"/>
        </a:p>
      </dgm:t>
    </dgm:pt>
    <dgm:pt modelId="{2426D2E3-3FD6-416B-A7D0-D8D281F71DFE}" type="sibTrans" cxnId="{65816A21-91BB-4AAC-8DEB-B5F433357D13}">
      <dgm:prSet/>
      <dgm:spPr/>
      <dgm:t>
        <a:bodyPr/>
        <a:lstStyle/>
        <a:p>
          <a:endParaRPr lang="en-US"/>
        </a:p>
      </dgm:t>
    </dgm:pt>
    <dgm:pt modelId="{CC410C1A-2633-4A8C-9E7F-F50FC06A6860}" type="pres">
      <dgm:prSet presAssocID="{D3B33861-0D0F-4C44-9304-62A4319FB8BE}" presName="Name0" presStyleCnt="0">
        <dgm:presLayoutVars>
          <dgm:dir/>
          <dgm:animLvl val="lvl"/>
          <dgm:resizeHandles val="exact"/>
        </dgm:presLayoutVars>
      </dgm:prSet>
      <dgm:spPr/>
    </dgm:pt>
    <dgm:pt modelId="{F540B134-E186-454B-A123-919E30CBF7A9}" type="pres">
      <dgm:prSet presAssocID="{D66EE57A-13F8-4585-BB1A-B4F0B09EEFFF}" presName="composite" presStyleCnt="0"/>
      <dgm:spPr/>
    </dgm:pt>
    <dgm:pt modelId="{BEC84A56-E362-4DFB-9938-53900EC23BBE}" type="pres">
      <dgm:prSet presAssocID="{D66EE57A-13F8-4585-BB1A-B4F0B09EEFFF}" presName="parTx" presStyleLbl="alignNode1" presStyleIdx="0" presStyleCnt="3">
        <dgm:presLayoutVars>
          <dgm:chMax val="0"/>
          <dgm:chPref val="0"/>
          <dgm:bulletEnabled val="1"/>
        </dgm:presLayoutVars>
      </dgm:prSet>
      <dgm:spPr/>
    </dgm:pt>
    <dgm:pt modelId="{DF5125E2-BC21-40E3-9B7E-67B340849CEF}" type="pres">
      <dgm:prSet presAssocID="{D66EE57A-13F8-4585-BB1A-B4F0B09EEFFF}" presName="desTx" presStyleLbl="alignAccFollowNode1" presStyleIdx="0" presStyleCnt="3">
        <dgm:presLayoutVars>
          <dgm:bulletEnabled val="1"/>
        </dgm:presLayoutVars>
      </dgm:prSet>
      <dgm:spPr/>
    </dgm:pt>
    <dgm:pt modelId="{B07FABF9-76E5-4AD5-9531-911CE48F01C6}" type="pres">
      <dgm:prSet presAssocID="{02BB7F33-7C17-4F45-B217-79AC030FAA63}" presName="space" presStyleCnt="0"/>
      <dgm:spPr/>
    </dgm:pt>
    <dgm:pt modelId="{6B295436-0F3D-4960-A515-C671F83A6A5C}" type="pres">
      <dgm:prSet presAssocID="{1CBFEB22-BD14-4C1C-8E1A-CAA027258FD9}" presName="composite" presStyleCnt="0"/>
      <dgm:spPr/>
    </dgm:pt>
    <dgm:pt modelId="{02A34C0D-A1B9-4643-939E-1B52D8116EB3}" type="pres">
      <dgm:prSet presAssocID="{1CBFEB22-BD14-4C1C-8E1A-CAA027258FD9}" presName="parTx" presStyleLbl="alignNode1" presStyleIdx="1" presStyleCnt="3">
        <dgm:presLayoutVars>
          <dgm:chMax val="0"/>
          <dgm:chPref val="0"/>
          <dgm:bulletEnabled val="1"/>
        </dgm:presLayoutVars>
      </dgm:prSet>
      <dgm:spPr/>
    </dgm:pt>
    <dgm:pt modelId="{07B0CB94-BB5B-48D1-A06E-E5D796B9E5FF}" type="pres">
      <dgm:prSet presAssocID="{1CBFEB22-BD14-4C1C-8E1A-CAA027258FD9}" presName="desTx" presStyleLbl="alignAccFollowNode1" presStyleIdx="1" presStyleCnt="3">
        <dgm:presLayoutVars>
          <dgm:bulletEnabled val="1"/>
        </dgm:presLayoutVars>
      </dgm:prSet>
      <dgm:spPr/>
    </dgm:pt>
    <dgm:pt modelId="{481566FD-5235-4A60-BF68-AAF0B35BC5D3}" type="pres">
      <dgm:prSet presAssocID="{017DD37E-53D2-4FD5-AD30-FDEA73818082}" presName="space" presStyleCnt="0"/>
      <dgm:spPr/>
    </dgm:pt>
    <dgm:pt modelId="{2375D2A3-BD83-4F68-9888-79DB9D37F096}" type="pres">
      <dgm:prSet presAssocID="{B217FD64-68AB-4919-8B58-990226C7AD4E}" presName="composite" presStyleCnt="0"/>
      <dgm:spPr/>
    </dgm:pt>
    <dgm:pt modelId="{E8B0D36F-50B4-461D-BB27-1AAC41A0E7B2}" type="pres">
      <dgm:prSet presAssocID="{B217FD64-68AB-4919-8B58-990226C7AD4E}" presName="parTx" presStyleLbl="alignNode1" presStyleIdx="2" presStyleCnt="3">
        <dgm:presLayoutVars>
          <dgm:chMax val="0"/>
          <dgm:chPref val="0"/>
          <dgm:bulletEnabled val="1"/>
        </dgm:presLayoutVars>
      </dgm:prSet>
      <dgm:spPr/>
    </dgm:pt>
    <dgm:pt modelId="{D9E32CE9-1883-4BD5-92AA-7B051C69C91F}" type="pres">
      <dgm:prSet presAssocID="{B217FD64-68AB-4919-8B58-990226C7AD4E}" presName="desTx" presStyleLbl="alignAccFollowNode1" presStyleIdx="2" presStyleCnt="3">
        <dgm:presLayoutVars>
          <dgm:bulletEnabled val="1"/>
        </dgm:presLayoutVars>
      </dgm:prSet>
      <dgm:spPr/>
    </dgm:pt>
  </dgm:ptLst>
  <dgm:cxnLst>
    <dgm:cxn modelId="{AE50271C-435E-4E59-A02B-82F1A0587CF5}" type="presOf" srcId="{3F66F250-ADF8-445F-8421-D5F9CC78D264}" destId="{DF5125E2-BC21-40E3-9B7E-67B340849CEF}" srcOrd="0" destOrd="0" presId="urn:microsoft.com/office/officeart/2005/8/layout/hList1"/>
    <dgm:cxn modelId="{65816A21-91BB-4AAC-8DEB-B5F433357D13}" srcId="{B217FD64-68AB-4919-8B58-990226C7AD4E}" destId="{668907C5-EE0A-4446-B045-7936609DB5EA}" srcOrd="0" destOrd="0" parTransId="{94902118-AF24-4EEE-BECD-6DD12A675247}" sibTransId="{2426D2E3-3FD6-416B-A7D0-D8D281F71DFE}"/>
    <dgm:cxn modelId="{F5D2E12E-F8CC-4B74-89D8-DC4C56440F76}" type="presOf" srcId="{D3B33861-0D0F-4C44-9304-62A4319FB8BE}" destId="{CC410C1A-2633-4A8C-9E7F-F50FC06A6860}" srcOrd="0" destOrd="0" presId="urn:microsoft.com/office/officeart/2005/8/layout/hList1"/>
    <dgm:cxn modelId="{4F90C632-B01E-41B5-8836-AC384F928E57}" srcId="{D3B33861-0D0F-4C44-9304-62A4319FB8BE}" destId="{D66EE57A-13F8-4585-BB1A-B4F0B09EEFFF}" srcOrd="0" destOrd="0" parTransId="{3F5C796B-E544-46CB-B296-FC721B96FB04}" sibTransId="{02BB7F33-7C17-4F45-B217-79AC030FAA63}"/>
    <dgm:cxn modelId="{1AAA6366-FB28-4337-AB0A-00F081A6DBBB}" srcId="{D66EE57A-13F8-4585-BB1A-B4F0B09EEFFF}" destId="{3F66F250-ADF8-445F-8421-D5F9CC78D264}" srcOrd="0" destOrd="0" parTransId="{051C110D-4061-4CE4-9181-6779FEEF3D9E}" sibTransId="{A6F03F95-BCF4-4023-9514-14AFD28875D8}"/>
    <dgm:cxn modelId="{8E02EC6B-BB94-48CF-9077-5DFCC52A81DF}" type="presOf" srcId="{668907C5-EE0A-4446-B045-7936609DB5EA}" destId="{D9E32CE9-1883-4BD5-92AA-7B051C69C91F}" srcOrd="0" destOrd="0" presId="urn:microsoft.com/office/officeart/2005/8/layout/hList1"/>
    <dgm:cxn modelId="{04BCE672-A800-4D90-AD2D-A21D325A7F79}" type="presOf" srcId="{B217FD64-68AB-4919-8B58-990226C7AD4E}" destId="{E8B0D36F-50B4-461D-BB27-1AAC41A0E7B2}" srcOrd="0" destOrd="0" presId="urn:microsoft.com/office/officeart/2005/8/layout/hList1"/>
    <dgm:cxn modelId="{69AFD875-2133-4D5F-B1E6-FE557B898A01}" type="presOf" srcId="{6BD864BE-CD02-4D75-8898-D6AE5677C3CF}" destId="{07B0CB94-BB5B-48D1-A06E-E5D796B9E5FF}" srcOrd="0" destOrd="0" presId="urn:microsoft.com/office/officeart/2005/8/layout/hList1"/>
    <dgm:cxn modelId="{BC572E93-DB18-4DD1-8AAA-1F8B111BD57A}" type="presOf" srcId="{D66EE57A-13F8-4585-BB1A-B4F0B09EEFFF}" destId="{BEC84A56-E362-4DFB-9938-53900EC23BBE}" srcOrd="0" destOrd="0" presId="urn:microsoft.com/office/officeart/2005/8/layout/hList1"/>
    <dgm:cxn modelId="{565E829A-F8E5-40EC-8D40-90EC5D6613DF}" srcId="{D3B33861-0D0F-4C44-9304-62A4319FB8BE}" destId="{B217FD64-68AB-4919-8B58-990226C7AD4E}" srcOrd="2" destOrd="0" parTransId="{B1883EAE-FE88-400F-BFE3-2802979F7630}" sibTransId="{0BDFF984-7B0A-47BD-B014-743EFB8F57D6}"/>
    <dgm:cxn modelId="{8DBB5B9F-6963-4DEA-8ADA-067EC7EE793E}" srcId="{D3B33861-0D0F-4C44-9304-62A4319FB8BE}" destId="{1CBFEB22-BD14-4C1C-8E1A-CAA027258FD9}" srcOrd="1" destOrd="0" parTransId="{EEDC58E8-D0D2-4511-B5A7-F45ED7FC8DFC}" sibTransId="{017DD37E-53D2-4FD5-AD30-FDEA73818082}"/>
    <dgm:cxn modelId="{19A8B6A8-F088-4085-9A2A-8A8068B57888}" type="presOf" srcId="{1CBFEB22-BD14-4C1C-8E1A-CAA027258FD9}" destId="{02A34C0D-A1B9-4643-939E-1B52D8116EB3}" srcOrd="0" destOrd="0" presId="urn:microsoft.com/office/officeart/2005/8/layout/hList1"/>
    <dgm:cxn modelId="{A7DDAAE9-5853-4203-AA31-60A3F9BFD810}" srcId="{1CBFEB22-BD14-4C1C-8E1A-CAA027258FD9}" destId="{6BD864BE-CD02-4D75-8898-D6AE5677C3CF}" srcOrd="0" destOrd="0" parTransId="{BE64F208-3A89-46F9-B7B8-290DEC174A1A}" sibTransId="{805D802F-9847-4EA2-BAA8-A8FCD597D38F}"/>
    <dgm:cxn modelId="{28EFBC16-09BA-4767-B351-25B53B23F819}" type="presParOf" srcId="{CC410C1A-2633-4A8C-9E7F-F50FC06A6860}" destId="{F540B134-E186-454B-A123-919E30CBF7A9}" srcOrd="0" destOrd="0" presId="urn:microsoft.com/office/officeart/2005/8/layout/hList1"/>
    <dgm:cxn modelId="{15FFDE25-E6B8-4847-A220-9F385091290A}" type="presParOf" srcId="{F540B134-E186-454B-A123-919E30CBF7A9}" destId="{BEC84A56-E362-4DFB-9938-53900EC23BBE}" srcOrd="0" destOrd="0" presId="urn:microsoft.com/office/officeart/2005/8/layout/hList1"/>
    <dgm:cxn modelId="{A3D4BD59-D056-436C-92EF-4B43B4FCCFD1}" type="presParOf" srcId="{F540B134-E186-454B-A123-919E30CBF7A9}" destId="{DF5125E2-BC21-40E3-9B7E-67B340849CEF}" srcOrd="1" destOrd="0" presId="urn:microsoft.com/office/officeart/2005/8/layout/hList1"/>
    <dgm:cxn modelId="{BF30D49D-F7DC-4270-9256-69EB592D5AD2}" type="presParOf" srcId="{CC410C1A-2633-4A8C-9E7F-F50FC06A6860}" destId="{B07FABF9-76E5-4AD5-9531-911CE48F01C6}" srcOrd="1" destOrd="0" presId="urn:microsoft.com/office/officeart/2005/8/layout/hList1"/>
    <dgm:cxn modelId="{F025448B-2686-4A2A-ADC1-316340DEAF05}" type="presParOf" srcId="{CC410C1A-2633-4A8C-9E7F-F50FC06A6860}" destId="{6B295436-0F3D-4960-A515-C671F83A6A5C}" srcOrd="2" destOrd="0" presId="urn:microsoft.com/office/officeart/2005/8/layout/hList1"/>
    <dgm:cxn modelId="{32432A4A-19BB-47B2-92E1-E211E0E5EC2C}" type="presParOf" srcId="{6B295436-0F3D-4960-A515-C671F83A6A5C}" destId="{02A34C0D-A1B9-4643-939E-1B52D8116EB3}" srcOrd="0" destOrd="0" presId="urn:microsoft.com/office/officeart/2005/8/layout/hList1"/>
    <dgm:cxn modelId="{AFF39DF8-B246-45DD-946E-EDBC8108F995}" type="presParOf" srcId="{6B295436-0F3D-4960-A515-C671F83A6A5C}" destId="{07B0CB94-BB5B-48D1-A06E-E5D796B9E5FF}" srcOrd="1" destOrd="0" presId="urn:microsoft.com/office/officeart/2005/8/layout/hList1"/>
    <dgm:cxn modelId="{E727FD03-D792-42CC-944B-99CC1C212647}" type="presParOf" srcId="{CC410C1A-2633-4A8C-9E7F-F50FC06A6860}" destId="{481566FD-5235-4A60-BF68-AAF0B35BC5D3}" srcOrd="3" destOrd="0" presId="urn:microsoft.com/office/officeart/2005/8/layout/hList1"/>
    <dgm:cxn modelId="{414B5E35-1A96-417A-A3F0-D1ED39D1C78E}" type="presParOf" srcId="{CC410C1A-2633-4A8C-9E7F-F50FC06A6860}" destId="{2375D2A3-BD83-4F68-9888-79DB9D37F096}" srcOrd="4" destOrd="0" presId="urn:microsoft.com/office/officeart/2005/8/layout/hList1"/>
    <dgm:cxn modelId="{11003460-1679-461C-9A8C-D73CC43845F1}" type="presParOf" srcId="{2375D2A3-BD83-4F68-9888-79DB9D37F096}" destId="{E8B0D36F-50B4-461D-BB27-1AAC41A0E7B2}" srcOrd="0" destOrd="0" presId="urn:microsoft.com/office/officeart/2005/8/layout/hList1"/>
    <dgm:cxn modelId="{E5851DE2-65AC-4F9D-8175-F8486767DFA9}" type="presParOf" srcId="{2375D2A3-BD83-4F68-9888-79DB9D37F096}" destId="{D9E32CE9-1883-4BD5-92AA-7B051C69C91F}"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7345BF5-6AB2-4C5E-83EF-3FB0575B8979}" type="doc">
      <dgm:prSet loTypeId="urn:microsoft.com/office/officeart/2005/8/layout/hierarchy1" loCatId="hierarchy" qsTypeId="urn:microsoft.com/office/officeart/2005/8/quickstyle/simple2" qsCatId="simple" csTypeId="urn:microsoft.com/office/officeart/2005/8/colors/accent1_2" csCatId="accent1" phldr="1"/>
      <dgm:spPr/>
      <dgm:t>
        <a:bodyPr/>
        <a:lstStyle/>
        <a:p>
          <a:endParaRPr lang="en-US"/>
        </a:p>
      </dgm:t>
    </dgm:pt>
    <dgm:pt modelId="{9037746B-DD3A-4277-BFDC-9F24DB7148D7}">
      <dgm:prSet/>
      <dgm:spPr/>
      <dgm:t>
        <a:bodyPr/>
        <a:lstStyle/>
        <a:p>
          <a:r>
            <a:rPr lang="en-US" b="0" i="0" dirty="0"/>
            <a:t>Research on the perceived usefulness of phishing prevention only covered using technical tools and not training the human</a:t>
          </a:r>
          <a:endParaRPr lang="en-US" dirty="0"/>
        </a:p>
      </dgm:t>
    </dgm:pt>
    <dgm:pt modelId="{3BA85B2A-3585-4886-8F54-7598B6CA9E9F}" type="parTrans" cxnId="{8AC0204C-CF29-4E00-976B-05098B5A520A}">
      <dgm:prSet/>
      <dgm:spPr/>
      <dgm:t>
        <a:bodyPr/>
        <a:lstStyle/>
        <a:p>
          <a:endParaRPr lang="en-US"/>
        </a:p>
      </dgm:t>
    </dgm:pt>
    <dgm:pt modelId="{DD33A215-4B62-4CCF-8A8C-24DE2D0B80E5}" type="sibTrans" cxnId="{8AC0204C-CF29-4E00-976B-05098B5A520A}">
      <dgm:prSet/>
      <dgm:spPr/>
      <dgm:t>
        <a:bodyPr/>
        <a:lstStyle/>
        <a:p>
          <a:endParaRPr lang="en-US"/>
        </a:p>
      </dgm:t>
    </dgm:pt>
    <dgm:pt modelId="{8217C78B-16C0-41AF-83CF-58DEBE62DB5C}">
      <dgm:prSet/>
      <dgm:spPr/>
      <dgm:t>
        <a:bodyPr/>
        <a:lstStyle/>
        <a:p>
          <a:r>
            <a:rPr lang="en-US" b="0" i="0" dirty="0"/>
            <a:t>The perceived ease of use literature covered did not focus specifically on phishing training nor did it employ self-report measures for a qualitative understanding</a:t>
          </a:r>
          <a:endParaRPr lang="en-US" dirty="0"/>
        </a:p>
      </dgm:t>
    </dgm:pt>
    <dgm:pt modelId="{11A6CDCD-1FAB-4C9D-BE91-BE77AA518A24}" type="parTrans" cxnId="{12316A88-99CE-4265-ABEB-C84E0E652958}">
      <dgm:prSet/>
      <dgm:spPr/>
      <dgm:t>
        <a:bodyPr/>
        <a:lstStyle/>
        <a:p>
          <a:endParaRPr lang="en-US"/>
        </a:p>
      </dgm:t>
    </dgm:pt>
    <dgm:pt modelId="{159729C8-C4AC-4B2F-8270-292900CA4B41}" type="sibTrans" cxnId="{12316A88-99CE-4265-ABEB-C84E0E652958}">
      <dgm:prSet/>
      <dgm:spPr/>
      <dgm:t>
        <a:bodyPr/>
        <a:lstStyle/>
        <a:p>
          <a:endParaRPr lang="en-US"/>
        </a:p>
      </dgm:t>
    </dgm:pt>
    <dgm:pt modelId="{55DCE285-3206-427D-83C1-50879C4DAE9A}" type="pres">
      <dgm:prSet presAssocID="{17345BF5-6AB2-4C5E-83EF-3FB0575B8979}" presName="hierChild1" presStyleCnt="0">
        <dgm:presLayoutVars>
          <dgm:chPref val="1"/>
          <dgm:dir/>
          <dgm:animOne val="branch"/>
          <dgm:animLvl val="lvl"/>
          <dgm:resizeHandles/>
        </dgm:presLayoutVars>
      </dgm:prSet>
      <dgm:spPr/>
    </dgm:pt>
    <dgm:pt modelId="{E06DC223-3581-4EF2-95FC-FBF7B3FE73B1}" type="pres">
      <dgm:prSet presAssocID="{9037746B-DD3A-4277-BFDC-9F24DB7148D7}" presName="hierRoot1" presStyleCnt="0"/>
      <dgm:spPr/>
    </dgm:pt>
    <dgm:pt modelId="{2F6E8884-1454-408F-9ED7-4AD6CB47597B}" type="pres">
      <dgm:prSet presAssocID="{9037746B-DD3A-4277-BFDC-9F24DB7148D7}" presName="composite" presStyleCnt="0"/>
      <dgm:spPr/>
    </dgm:pt>
    <dgm:pt modelId="{756009B5-D224-4351-90E5-98ED528ECCC7}" type="pres">
      <dgm:prSet presAssocID="{9037746B-DD3A-4277-BFDC-9F24DB7148D7}" presName="background" presStyleLbl="node0" presStyleIdx="0" presStyleCnt="2"/>
      <dgm:spPr/>
    </dgm:pt>
    <dgm:pt modelId="{89CDC9D9-565F-447E-B858-466E0A9FAB47}" type="pres">
      <dgm:prSet presAssocID="{9037746B-DD3A-4277-BFDC-9F24DB7148D7}" presName="text" presStyleLbl="fgAcc0" presStyleIdx="0" presStyleCnt="2">
        <dgm:presLayoutVars>
          <dgm:chPref val="3"/>
        </dgm:presLayoutVars>
      </dgm:prSet>
      <dgm:spPr/>
    </dgm:pt>
    <dgm:pt modelId="{0CCF9131-2683-46B6-9BD8-EBC37C849324}" type="pres">
      <dgm:prSet presAssocID="{9037746B-DD3A-4277-BFDC-9F24DB7148D7}" presName="hierChild2" presStyleCnt="0"/>
      <dgm:spPr/>
    </dgm:pt>
    <dgm:pt modelId="{9143DE2A-A516-4994-82A3-50CEEFFC0236}" type="pres">
      <dgm:prSet presAssocID="{8217C78B-16C0-41AF-83CF-58DEBE62DB5C}" presName="hierRoot1" presStyleCnt="0"/>
      <dgm:spPr/>
    </dgm:pt>
    <dgm:pt modelId="{20D8AB6B-C3F0-4771-ADD8-2FEA3D3845CE}" type="pres">
      <dgm:prSet presAssocID="{8217C78B-16C0-41AF-83CF-58DEBE62DB5C}" presName="composite" presStyleCnt="0"/>
      <dgm:spPr/>
    </dgm:pt>
    <dgm:pt modelId="{5C3E0875-B94A-4BD8-BE2D-003F30BBEB01}" type="pres">
      <dgm:prSet presAssocID="{8217C78B-16C0-41AF-83CF-58DEBE62DB5C}" presName="background" presStyleLbl="node0" presStyleIdx="1" presStyleCnt="2"/>
      <dgm:spPr/>
    </dgm:pt>
    <dgm:pt modelId="{A6292830-5A15-478A-B587-6EB40F23FBA7}" type="pres">
      <dgm:prSet presAssocID="{8217C78B-16C0-41AF-83CF-58DEBE62DB5C}" presName="text" presStyleLbl="fgAcc0" presStyleIdx="1" presStyleCnt="2">
        <dgm:presLayoutVars>
          <dgm:chPref val="3"/>
        </dgm:presLayoutVars>
      </dgm:prSet>
      <dgm:spPr/>
    </dgm:pt>
    <dgm:pt modelId="{970FCD5B-90EF-485A-BE0D-8C0C520BB70C}" type="pres">
      <dgm:prSet presAssocID="{8217C78B-16C0-41AF-83CF-58DEBE62DB5C}" presName="hierChild2" presStyleCnt="0"/>
      <dgm:spPr/>
    </dgm:pt>
  </dgm:ptLst>
  <dgm:cxnLst>
    <dgm:cxn modelId="{410B1104-C705-4855-A061-B9D0D44C3CF1}" type="presOf" srcId="{17345BF5-6AB2-4C5E-83EF-3FB0575B8979}" destId="{55DCE285-3206-427D-83C1-50879C4DAE9A}" srcOrd="0" destOrd="0" presId="urn:microsoft.com/office/officeart/2005/8/layout/hierarchy1"/>
    <dgm:cxn modelId="{8AC0204C-CF29-4E00-976B-05098B5A520A}" srcId="{17345BF5-6AB2-4C5E-83EF-3FB0575B8979}" destId="{9037746B-DD3A-4277-BFDC-9F24DB7148D7}" srcOrd="0" destOrd="0" parTransId="{3BA85B2A-3585-4886-8F54-7598B6CA9E9F}" sibTransId="{DD33A215-4B62-4CCF-8A8C-24DE2D0B80E5}"/>
    <dgm:cxn modelId="{12316A88-99CE-4265-ABEB-C84E0E652958}" srcId="{17345BF5-6AB2-4C5E-83EF-3FB0575B8979}" destId="{8217C78B-16C0-41AF-83CF-58DEBE62DB5C}" srcOrd="1" destOrd="0" parTransId="{11A6CDCD-1FAB-4C9D-BE91-BE77AA518A24}" sibTransId="{159729C8-C4AC-4B2F-8270-292900CA4B41}"/>
    <dgm:cxn modelId="{9D2C70BC-17F5-4BE6-8E60-A71A25CF9701}" type="presOf" srcId="{8217C78B-16C0-41AF-83CF-58DEBE62DB5C}" destId="{A6292830-5A15-478A-B587-6EB40F23FBA7}" srcOrd="0" destOrd="0" presId="urn:microsoft.com/office/officeart/2005/8/layout/hierarchy1"/>
    <dgm:cxn modelId="{DBDDFECE-21F5-4BD9-98BB-E2F70436A27F}" type="presOf" srcId="{9037746B-DD3A-4277-BFDC-9F24DB7148D7}" destId="{89CDC9D9-565F-447E-B858-466E0A9FAB47}" srcOrd="0" destOrd="0" presId="urn:microsoft.com/office/officeart/2005/8/layout/hierarchy1"/>
    <dgm:cxn modelId="{E6F0F5B2-3E31-4955-BAB2-0735E3951712}" type="presParOf" srcId="{55DCE285-3206-427D-83C1-50879C4DAE9A}" destId="{E06DC223-3581-4EF2-95FC-FBF7B3FE73B1}" srcOrd="0" destOrd="0" presId="urn:microsoft.com/office/officeart/2005/8/layout/hierarchy1"/>
    <dgm:cxn modelId="{6E1C99D9-0A69-4036-B5E8-BA090B54545F}" type="presParOf" srcId="{E06DC223-3581-4EF2-95FC-FBF7B3FE73B1}" destId="{2F6E8884-1454-408F-9ED7-4AD6CB47597B}" srcOrd="0" destOrd="0" presId="urn:microsoft.com/office/officeart/2005/8/layout/hierarchy1"/>
    <dgm:cxn modelId="{D1CAB92F-0E3B-4D57-84DE-3878B76759E0}" type="presParOf" srcId="{2F6E8884-1454-408F-9ED7-4AD6CB47597B}" destId="{756009B5-D224-4351-90E5-98ED528ECCC7}" srcOrd="0" destOrd="0" presId="urn:microsoft.com/office/officeart/2005/8/layout/hierarchy1"/>
    <dgm:cxn modelId="{D00AAE66-E24E-4130-BA3C-E8464243518D}" type="presParOf" srcId="{2F6E8884-1454-408F-9ED7-4AD6CB47597B}" destId="{89CDC9D9-565F-447E-B858-466E0A9FAB47}" srcOrd="1" destOrd="0" presId="urn:microsoft.com/office/officeart/2005/8/layout/hierarchy1"/>
    <dgm:cxn modelId="{D37DB584-B8FE-415C-B5B9-293E3522FE54}" type="presParOf" srcId="{E06DC223-3581-4EF2-95FC-FBF7B3FE73B1}" destId="{0CCF9131-2683-46B6-9BD8-EBC37C849324}" srcOrd="1" destOrd="0" presId="urn:microsoft.com/office/officeart/2005/8/layout/hierarchy1"/>
    <dgm:cxn modelId="{3EB8BA4C-064C-4215-9022-18188E30AFC6}" type="presParOf" srcId="{55DCE285-3206-427D-83C1-50879C4DAE9A}" destId="{9143DE2A-A516-4994-82A3-50CEEFFC0236}" srcOrd="1" destOrd="0" presId="urn:microsoft.com/office/officeart/2005/8/layout/hierarchy1"/>
    <dgm:cxn modelId="{AE6ABBA5-4FED-4D4C-85BD-F3A92AC9CC03}" type="presParOf" srcId="{9143DE2A-A516-4994-82A3-50CEEFFC0236}" destId="{20D8AB6B-C3F0-4771-ADD8-2FEA3D3845CE}" srcOrd="0" destOrd="0" presId="urn:microsoft.com/office/officeart/2005/8/layout/hierarchy1"/>
    <dgm:cxn modelId="{72707D30-1D9C-474B-89BB-A9F864A8D98C}" type="presParOf" srcId="{20D8AB6B-C3F0-4771-ADD8-2FEA3D3845CE}" destId="{5C3E0875-B94A-4BD8-BE2D-003F30BBEB01}" srcOrd="0" destOrd="0" presId="urn:microsoft.com/office/officeart/2005/8/layout/hierarchy1"/>
    <dgm:cxn modelId="{D155F0F6-0A87-4793-BB77-A7305B5D76E7}" type="presParOf" srcId="{20D8AB6B-C3F0-4771-ADD8-2FEA3D3845CE}" destId="{A6292830-5A15-478A-B587-6EB40F23FBA7}" srcOrd="1" destOrd="0" presId="urn:microsoft.com/office/officeart/2005/8/layout/hierarchy1"/>
    <dgm:cxn modelId="{F276BE40-BE07-4C77-A143-AE686D2AC6F2}" type="presParOf" srcId="{9143DE2A-A516-4994-82A3-50CEEFFC0236}" destId="{970FCD5B-90EF-485A-BE0D-8C0C520BB70C}"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C84A56-E362-4DFB-9938-53900EC23BBE}">
      <dsp:nvSpPr>
        <dsp:cNvPr id="0" name=""/>
        <dsp:cNvSpPr/>
      </dsp:nvSpPr>
      <dsp:spPr>
        <a:xfrm>
          <a:off x="3119" y="197759"/>
          <a:ext cx="3041449" cy="57889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0" i="0" kern="1200"/>
            <a:t>The Importance of Training the Human</a:t>
          </a:r>
          <a:endParaRPr lang="en-US" sz="1600" kern="1200"/>
        </a:p>
      </dsp:txBody>
      <dsp:txXfrm>
        <a:off x="3119" y="197759"/>
        <a:ext cx="3041449" cy="578890"/>
      </dsp:txXfrm>
    </dsp:sp>
    <dsp:sp modelId="{DF5125E2-BC21-40E3-9B7E-67B340849CEF}">
      <dsp:nvSpPr>
        <dsp:cNvPr id="0" name=""/>
        <dsp:cNvSpPr/>
      </dsp:nvSpPr>
      <dsp:spPr>
        <a:xfrm>
          <a:off x="3119" y="776650"/>
          <a:ext cx="3041449" cy="2239920"/>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b="0" i="0" kern="1200" dirty="0"/>
            <a:t>Phishing preventive strategies include technical tools and non-technical skills relevant to human behavior. Technical tools do not have a perfect success rate, facilitating the need to reinforce the human as well with training (Jampen et al., 2020). </a:t>
          </a:r>
          <a:endParaRPr lang="en-US" sz="1600" kern="1200" dirty="0"/>
        </a:p>
      </dsp:txBody>
      <dsp:txXfrm>
        <a:off x="3119" y="776650"/>
        <a:ext cx="3041449" cy="2239920"/>
      </dsp:txXfrm>
    </dsp:sp>
    <dsp:sp modelId="{02A34C0D-A1B9-4643-939E-1B52D8116EB3}">
      <dsp:nvSpPr>
        <dsp:cNvPr id="0" name=""/>
        <dsp:cNvSpPr/>
      </dsp:nvSpPr>
      <dsp:spPr>
        <a:xfrm>
          <a:off x="3470371" y="197759"/>
          <a:ext cx="3041449" cy="57889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0" i="0" kern="1200"/>
            <a:t>Perceived Usefulness of Phishing Training</a:t>
          </a:r>
          <a:endParaRPr lang="en-US" sz="1600" kern="1200"/>
        </a:p>
      </dsp:txBody>
      <dsp:txXfrm>
        <a:off x="3470371" y="197759"/>
        <a:ext cx="3041449" cy="578890"/>
      </dsp:txXfrm>
    </dsp:sp>
    <dsp:sp modelId="{07B0CB94-BB5B-48D1-A06E-E5D796B9E5FF}">
      <dsp:nvSpPr>
        <dsp:cNvPr id="0" name=""/>
        <dsp:cNvSpPr/>
      </dsp:nvSpPr>
      <dsp:spPr>
        <a:xfrm>
          <a:off x="3470371" y="776650"/>
          <a:ext cx="3041449" cy="2239920"/>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b="0" i="0" kern="1200"/>
            <a:t>Participants that placed little trust in the usefulness of their phishing detection tools and instead relied on intuition noticeably fell for significantly more phishing attempts (Abbasi et al., 2016). </a:t>
          </a:r>
          <a:endParaRPr lang="en-US" sz="1600" kern="1200"/>
        </a:p>
      </dsp:txBody>
      <dsp:txXfrm>
        <a:off x="3470371" y="776650"/>
        <a:ext cx="3041449" cy="2239920"/>
      </dsp:txXfrm>
    </dsp:sp>
    <dsp:sp modelId="{E8B0D36F-50B4-461D-BB27-1AAC41A0E7B2}">
      <dsp:nvSpPr>
        <dsp:cNvPr id="0" name=""/>
        <dsp:cNvSpPr/>
      </dsp:nvSpPr>
      <dsp:spPr>
        <a:xfrm>
          <a:off x="6937624" y="197759"/>
          <a:ext cx="3041449" cy="57889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0" i="0" kern="1200"/>
            <a:t>Perceived Ease of Use of Phishing Training</a:t>
          </a:r>
          <a:endParaRPr lang="en-US" sz="1600" kern="1200"/>
        </a:p>
      </dsp:txBody>
      <dsp:txXfrm>
        <a:off x="6937624" y="197759"/>
        <a:ext cx="3041449" cy="578890"/>
      </dsp:txXfrm>
    </dsp:sp>
    <dsp:sp modelId="{D9E32CE9-1883-4BD5-92AA-7B051C69C91F}">
      <dsp:nvSpPr>
        <dsp:cNvPr id="0" name=""/>
        <dsp:cNvSpPr/>
      </dsp:nvSpPr>
      <dsp:spPr>
        <a:xfrm>
          <a:off x="6937624" y="776650"/>
          <a:ext cx="3041449" cy="2239920"/>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b="0" i="0" kern="1200"/>
            <a:t>Participants may develop improper cybersecurity habits, actively seek workarounds, or be prone to making more frequent errors from cyber fatigue in both directions of how they perceive difficulty and frequency (Reeves et al., 2021)</a:t>
          </a:r>
          <a:endParaRPr lang="en-US" sz="1600" kern="1200"/>
        </a:p>
      </dsp:txBody>
      <dsp:txXfrm>
        <a:off x="6937624" y="776650"/>
        <a:ext cx="3041449" cy="223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6009B5-D224-4351-90E5-98ED528ECCC7}">
      <dsp:nvSpPr>
        <dsp:cNvPr id="0" name=""/>
        <dsp:cNvSpPr/>
      </dsp:nvSpPr>
      <dsp:spPr>
        <a:xfrm>
          <a:off x="1218" y="23472"/>
          <a:ext cx="4277038" cy="271591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89CDC9D9-565F-447E-B858-466E0A9FAB47}">
      <dsp:nvSpPr>
        <dsp:cNvPr id="0" name=""/>
        <dsp:cNvSpPr/>
      </dsp:nvSpPr>
      <dsp:spPr>
        <a:xfrm>
          <a:off x="476445" y="474937"/>
          <a:ext cx="4277038" cy="27159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b="0" i="0" kern="1200" dirty="0"/>
            <a:t>Research on the perceived usefulness of phishing prevention only covered using technical tools and not training the human</a:t>
          </a:r>
          <a:endParaRPr lang="en-US" sz="2600" kern="1200" dirty="0"/>
        </a:p>
      </dsp:txBody>
      <dsp:txXfrm>
        <a:off x="555992" y="554484"/>
        <a:ext cx="4117944" cy="2556825"/>
      </dsp:txXfrm>
    </dsp:sp>
    <dsp:sp modelId="{5C3E0875-B94A-4BD8-BE2D-003F30BBEB01}">
      <dsp:nvSpPr>
        <dsp:cNvPr id="0" name=""/>
        <dsp:cNvSpPr/>
      </dsp:nvSpPr>
      <dsp:spPr>
        <a:xfrm>
          <a:off x="5228709" y="23472"/>
          <a:ext cx="4277038" cy="271591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A6292830-5A15-478A-B587-6EB40F23FBA7}">
      <dsp:nvSpPr>
        <dsp:cNvPr id="0" name=""/>
        <dsp:cNvSpPr/>
      </dsp:nvSpPr>
      <dsp:spPr>
        <a:xfrm>
          <a:off x="5703936" y="474937"/>
          <a:ext cx="4277038" cy="27159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b="0" i="0" kern="1200" dirty="0"/>
            <a:t>The perceived ease of use literature covered did not focus specifically on phishing training nor did it employ self-report measures for a qualitative understanding</a:t>
          </a:r>
          <a:endParaRPr lang="en-US" sz="2600" kern="1200" dirty="0"/>
        </a:p>
      </dsp:txBody>
      <dsp:txXfrm>
        <a:off x="5783483" y="554484"/>
        <a:ext cx="4117944" cy="255682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 Yellow">
    <p:spTree>
      <p:nvGrpSpPr>
        <p:cNvPr id="1" name=""/>
        <p:cNvGrpSpPr/>
        <p:nvPr/>
      </p:nvGrpSpPr>
      <p:grpSpPr>
        <a:xfrm>
          <a:off x="0" y="0"/>
          <a:ext cx="0" cy="0"/>
          <a:chOff x="0" y="0"/>
          <a:chExt cx="0" cy="0"/>
        </a:xfrm>
      </p:grpSpPr>
      <p:sp>
        <p:nvSpPr>
          <p:cNvPr id="7" name="Background">
            <a:extLst>
              <a:ext uri="{FF2B5EF4-FFF2-40B4-BE49-F238E27FC236}">
                <a16:creationId xmlns:a16="http://schemas.microsoft.com/office/drawing/2014/main" id="{6112C9D6-04B3-C247-8B1C-7451997530EA}"/>
              </a:ext>
              <a:ext uri="{C183D7F6-B498-43B3-948B-1728B52AA6E4}">
                <adec:decorative xmlns:adec="http://schemas.microsoft.com/office/drawing/2017/decorative" val="1"/>
              </a:ext>
            </a:extLst>
          </p:cNvPr>
          <p:cNvSpPr/>
          <p:nvPr/>
        </p:nvSpPr>
        <p:spPr>
          <a:xfrm>
            <a:off x="0" y="0"/>
            <a:ext cx="12191999" cy="6858000"/>
          </a:xfrm>
          <a:prstGeom prst="rect">
            <a:avLst/>
          </a:prstGeom>
          <a:solidFill>
            <a:srgbClr val="F9C4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a:extLst>
              <a:ext uri="{FF2B5EF4-FFF2-40B4-BE49-F238E27FC236}">
                <a16:creationId xmlns:a16="http://schemas.microsoft.com/office/drawing/2014/main" id="{A1974F17-DC71-8340-8C7B-9714E26CB98A}"/>
              </a:ext>
            </a:extLst>
          </p:cNvPr>
          <p:cNvSpPr>
            <a:spLocks noGrp="1"/>
          </p:cNvSpPr>
          <p:nvPr>
            <p:ph type="ctrTitle" hasCustomPrompt="1"/>
          </p:nvPr>
        </p:nvSpPr>
        <p:spPr>
          <a:xfrm>
            <a:off x="1104900" y="1122363"/>
            <a:ext cx="9982200" cy="2387600"/>
          </a:xfrm>
        </p:spPr>
        <p:txBody>
          <a:bodyPr anchor="b"/>
          <a:lstStyle>
            <a:lvl1pPr algn="ctr">
              <a:defRPr sz="4400"/>
            </a:lvl1pPr>
          </a:lstStyle>
          <a:p>
            <a:r>
              <a:rPr lang="en-US" dirty="0"/>
              <a:t>CLICK TO EDIT SLIDE TITLE</a:t>
            </a:r>
          </a:p>
        </p:txBody>
      </p:sp>
      <p:sp>
        <p:nvSpPr>
          <p:cNvPr id="3" name="Subtitle">
            <a:extLst>
              <a:ext uri="{FF2B5EF4-FFF2-40B4-BE49-F238E27FC236}">
                <a16:creationId xmlns:a16="http://schemas.microsoft.com/office/drawing/2014/main" id="{864EC623-BDE0-FB40-B315-6D93A261016B}"/>
              </a:ext>
            </a:extLst>
          </p:cNvPr>
          <p:cNvSpPr>
            <a:spLocks noGrp="1"/>
          </p:cNvSpPr>
          <p:nvPr>
            <p:ph type="subTitle" idx="1" hasCustomPrompt="1"/>
          </p:nvPr>
        </p:nvSpPr>
        <p:spPr>
          <a:xfrm>
            <a:off x="1104900" y="4020854"/>
            <a:ext cx="9982200" cy="1732245"/>
          </a:xfrm>
        </p:spPr>
        <p:txBody>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Rectangle">
            <a:extLst>
              <a:ext uri="{FF2B5EF4-FFF2-40B4-BE49-F238E27FC236}">
                <a16:creationId xmlns:a16="http://schemas.microsoft.com/office/drawing/2014/main" id="{372B5F29-DF67-FD42-8E91-1EBD650473E6}"/>
              </a:ext>
              <a:ext uri="{C183D7F6-B498-43B3-948B-1728B52AA6E4}">
                <adec:decorative xmlns:adec="http://schemas.microsoft.com/office/drawing/2017/decorative" val="1"/>
              </a:ext>
            </a:extLst>
          </p:cNvPr>
          <p:cNvSpPr/>
          <p:nvPr/>
        </p:nvSpPr>
        <p:spPr>
          <a:xfrm>
            <a:off x="729048" y="729049"/>
            <a:ext cx="10733903" cy="538257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a:extLst>
              <a:ext uri="{FF2B5EF4-FFF2-40B4-BE49-F238E27FC236}">
                <a16:creationId xmlns:a16="http://schemas.microsoft.com/office/drawing/2014/main" id="{91628ED9-2ECD-314A-B538-0065A143FE93}"/>
              </a:ext>
              <a:ext uri="{C183D7F6-B498-43B3-948B-1728B52AA6E4}">
                <adec:decorative xmlns:adec="http://schemas.microsoft.com/office/drawing/2017/decorative" val="1"/>
              </a:ext>
            </a:extLst>
          </p:cNvPr>
          <p:cNvCxnSpPr>
            <a:cxnSpLocks/>
          </p:cNvCxnSpPr>
          <p:nvPr/>
        </p:nvCxnSpPr>
        <p:spPr>
          <a:xfrm>
            <a:off x="4552950" y="3720230"/>
            <a:ext cx="3086100"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Logo" descr="University of Central Florida Logo">
            <a:extLst>
              <a:ext uri="{FF2B5EF4-FFF2-40B4-BE49-F238E27FC236}">
                <a16:creationId xmlns:a16="http://schemas.microsoft.com/office/drawing/2014/main" id="{E2F3FCD1-EFC7-BA41-AD3C-9BF16356305A}"/>
              </a:ext>
            </a:extLst>
          </p:cNvPr>
          <p:cNvPicPr>
            <a:picLocks noChangeAspect="1"/>
          </p:cNvPicPr>
          <p:nvPr/>
        </p:nvPicPr>
        <p:blipFill>
          <a:blip r:embed="rId2"/>
          <a:stretch>
            <a:fillRect/>
          </a:stretch>
        </p:blipFill>
        <p:spPr>
          <a:xfrm>
            <a:off x="5829300" y="723900"/>
            <a:ext cx="533400" cy="717785"/>
          </a:xfrm>
          <a:prstGeom prst="rect">
            <a:avLst/>
          </a:prstGeom>
        </p:spPr>
      </p:pic>
    </p:spTree>
    <p:extLst>
      <p:ext uri="{BB962C8B-B14F-4D97-AF65-F5344CB8AC3E}">
        <p14:creationId xmlns:p14="http://schemas.microsoft.com/office/powerpoint/2010/main" val="5029440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Divider Slide - Yellow">
    <p:spTree>
      <p:nvGrpSpPr>
        <p:cNvPr id="1" name=""/>
        <p:cNvGrpSpPr/>
        <p:nvPr/>
      </p:nvGrpSpPr>
      <p:grpSpPr>
        <a:xfrm>
          <a:off x="0" y="0"/>
          <a:ext cx="0" cy="0"/>
          <a:chOff x="0" y="0"/>
          <a:chExt cx="0" cy="0"/>
        </a:xfrm>
      </p:grpSpPr>
      <p:sp>
        <p:nvSpPr>
          <p:cNvPr id="7" name="Background">
            <a:extLst>
              <a:ext uri="{FF2B5EF4-FFF2-40B4-BE49-F238E27FC236}">
                <a16:creationId xmlns:a16="http://schemas.microsoft.com/office/drawing/2014/main" id="{6112C9D6-04B3-C247-8B1C-7451997530EA}"/>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rgbClr val="F9C4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a:extLst>
              <a:ext uri="{FF2B5EF4-FFF2-40B4-BE49-F238E27FC236}">
                <a16:creationId xmlns:a16="http://schemas.microsoft.com/office/drawing/2014/main" id="{A1974F17-DC71-8340-8C7B-9714E26CB98A}"/>
              </a:ext>
            </a:extLst>
          </p:cNvPr>
          <p:cNvSpPr>
            <a:spLocks noGrp="1"/>
          </p:cNvSpPr>
          <p:nvPr>
            <p:ph type="ctrTitle" hasCustomPrompt="1"/>
          </p:nvPr>
        </p:nvSpPr>
        <p:spPr>
          <a:xfrm>
            <a:off x="1104900" y="1122363"/>
            <a:ext cx="9982200" cy="2387600"/>
          </a:xfrm>
        </p:spPr>
        <p:txBody>
          <a:bodyPr anchor="b"/>
          <a:lstStyle>
            <a:lvl1pPr algn="ctr">
              <a:defRPr sz="4400"/>
            </a:lvl1pPr>
          </a:lstStyle>
          <a:p>
            <a:r>
              <a:rPr lang="en-US" dirty="0"/>
              <a:t>CLICK TO EDIT DIVIDER SLIDE</a:t>
            </a:r>
          </a:p>
        </p:txBody>
      </p:sp>
      <p:sp>
        <p:nvSpPr>
          <p:cNvPr id="3" name="Subtitle">
            <a:extLst>
              <a:ext uri="{FF2B5EF4-FFF2-40B4-BE49-F238E27FC236}">
                <a16:creationId xmlns:a16="http://schemas.microsoft.com/office/drawing/2014/main" id="{864EC623-BDE0-FB40-B315-6D93A261016B}"/>
              </a:ext>
            </a:extLst>
          </p:cNvPr>
          <p:cNvSpPr>
            <a:spLocks noGrp="1"/>
          </p:cNvSpPr>
          <p:nvPr>
            <p:ph type="subTitle" idx="1" hasCustomPrompt="1"/>
          </p:nvPr>
        </p:nvSpPr>
        <p:spPr>
          <a:xfrm>
            <a:off x="1104900" y="4020854"/>
            <a:ext cx="9982200" cy="1732245"/>
          </a:xfrm>
          <a:ln>
            <a:solidFill>
              <a:srgbClr val="FDFDFD"/>
            </a:solidFill>
          </a:ln>
        </p:spPr>
        <p:txBody>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Rectangle">
            <a:extLst>
              <a:ext uri="{FF2B5EF4-FFF2-40B4-BE49-F238E27FC236}">
                <a16:creationId xmlns:a16="http://schemas.microsoft.com/office/drawing/2014/main" id="{372B5F29-DF67-FD42-8E91-1EBD650473E6}"/>
              </a:ext>
              <a:ext uri="{C183D7F6-B498-43B3-948B-1728B52AA6E4}">
                <adec:decorative xmlns:adec="http://schemas.microsoft.com/office/drawing/2017/decorative" val="1"/>
              </a:ext>
            </a:extLst>
          </p:cNvPr>
          <p:cNvSpPr/>
          <p:nvPr userDrawn="1"/>
        </p:nvSpPr>
        <p:spPr>
          <a:xfrm>
            <a:off x="729048" y="729049"/>
            <a:ext cx="10733903" cy="538257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a:extLst>
              <a:ext uri="{FF2B5EF4-FFF2-40B4-BE49-F238E27FC236}">
                <a16:creationId xmlns:a16="http://schemas.microsoft.com/office/drawing/2014/main" id="{91628ED9-2ECD-314A-B538-0065A143FE93}"/>
              </a:ext>
              <a:ext uri="{C183D7F6-B498-43B3-948B-1728B52AA6E4}">
                <adec:decorative xmlns:adec="http://schemas.microsoft.com/office/drawing/2017/decorative" val="1"/>
              </a:ext>
            </a:extLst>
          </p:cNvPr>
          <p:cNvCxnSpPr>
            <a:cxnSpLocks/>
          </p:cNvCxnSpPr>
          <p:nvPr userDrawn="1"/>
        </p:nvCxnSpPr>
        <p:spPr>
          <a:xfrm>
            <a:off x="4552950" y="3720230"/>
            <a:ext cx="3086100"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8213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Divider Slide - Black">
    <p:spTree>
      <p:nvGrpSpPr>
        <p:cNvPr id="1" name=""/>
        <p:cNvGrpSpPr/>
        <p:nvPr/>
      </p:nvGrpSpPr>
      <p:grpSpPr>
        <a:xfrm>
          <a:off x="0" y="0"/>
          <a:ext cx="0" cy="0"/>
          <a:chOff x="0" y="0"/>
          <a:chExt cx="0" cy="0"/>
        </a:xfrm>
      </p:grpSpPr>
      <p:sp>
        <p:nvSpPr>
          <p:cNvPr id="7" name="Background">
            <a:extLst>
              <a:ext uri="{FF2B5EF4-FFF2-40B4-BE49-F238E27FC236}">
                <a16:creationId xmlns:a16="http://schemas.microsoft.com/office/drawing/2014/main" id="{6112C9D6-04B3-C247-8B1C-7451997530EA}"/>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a:extLst>
              <a:ext uri="{FF2B5EF4-FFF2-40B4-BE49-F238E27FC236}">
                <a16:creationId xmlns:a16="http://schemas.microsoft.com/office/drawing/2014/main" id="{A1974F17-DC71-8340-8C7B-9714E26CB98A}"/>
              </a:ext>
            </a:extLst>
          </p:cNvPr>
          <p:cNvSpPr>
            <a:spLocks noGrp="1"/>
          </p:cNvSpPr>
          <p:nvPr>
            <p:ph type="ctrTitle" hasCustomPrompt="1"/>
          </p:nvPr>
        </p:nvSpPr>
        <p:spPr>
          <a:xfrm>
            <a:off x="1104900" y="1122363"/>
            <a:ext cx="9982200" cy="2387600"/>
          </a:xfrm>
        </p:spPr>
        <p:txBody>
          <a:bodyPr anchor="b"/>
          <a:lstStyle>
            <a:lvl1pPr algn="ctr">
              <a:defRPr sz="4400">
                <a:solidFill>
                  <a:schemeClr val="bg1"/>
                </a:solidFill>
              </a:defRPr>
            </a:lvl1pPr>
          </a:lstStyle>
          <a:p>
            <a:r>
              <a:rPr lang="en-US" dirty="0"/>
              <a:t>CLICK TO EDIT DIVIDER SLIDE</a:t>
            </a:r>
          </a:p>
        </p:txBody>
      </p:sp>
      <p:sp>
        <p:nvSpPr>
          <p:cNvPr id="3" name="Subtitle">
            <a:extLst>
              <a:ext uri="{FF2B5EF4-FFF2-40B4-BE49-F238E27FC236}">
                <a16:creationId xmlns:a16="http://schemas.microsoft.com/office/drawing/2014/main" id="{864EC623-BDE0-FB40-B315-6D93A261016B}"/>
              </a:ext>
            </a:extLst>
          </p:cNvPr>
          <p:cNvSpPr>
            <a:spLocks noGrp="1"/>
          </p:cNvSpPr>
          <p:nvPr>
            <p:ph type="subTitle" idx="1" hasCustomPrompt="1"/>
          </p:nvPr>
        </p:nvSpPr>
        <p:spPr>
          <a:xfrm>
            <a:off x="1104900" y="4020854"/>
            <a:ext cx="9982200" cy="1732245"/>
          </a:xfrm>
        </p:spPr>
        <p:txBody>
          <a:bodyPr/>
          <a:lstStyle>
            <a:lvl1pPr marL="0" indent="0" algn="ctr">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Rectangle">
            <a:extLst>
              <a:ext uri="{FF2B5EF4-FFF2-40B4-BE49-F238E27FC236}">
                <a16:creationId xmlns:a16="http://schemas.microsoft.com/office/drawing/2014/main" id="{372B5F29-DF67-FD42-8E91-1EBD650473E6}"/>
              </a:ext>
              <a:ext uri="{C183D7F6-B498-43B3-948B-1728B52AA6E4}">
                <adec:decorative xmlns:adec="http://schemas.microsoft.com/office/drawing/2017/decorative" val="1"/>
              </a:ext>
            </a:extLst>
          </p:cNvPr>
          <p:cNvSpPr/>
          <p:nvPr userDrawn="1"/>
        </p:nvSpPr>
        <p:spPr>
          <a:xfrm>
            <a:off x="729048" y="729049"/>
            <a:ext cx="10733903" cy="538257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a:extLst>
              <a:ext uri="{FF2B5EF4-FFF2-40B4-BE49-F238E27FC236}">
                <a16:creationId xmlns:a16="http://schemas.microsoft.com/office/drawing/2014/main" id="{91628ED9-2ECD-314A-B538-0065A143FE93}"/>
              </a:ext>
              <a:ext uri="{C183D7F6-B498-43B3-948B-1728B52AA6E4}">
                <adec:decorative xmlns:adec="http://schemas.microsoft.com/office/drawing/2017/decorative" val="1"/>
              </a:ext>
            </a:extLst>
          </p:cNvPr>
          <p:cNvCxnSpPr>
            <a:cxnSpLocks/>
          </p:cNvCxnSpPr>
          <p:nvPr userDrawn="1"/>
        </p:nvCxnSpPr>
        <p:spPr>
          <a:xfrm>
            <a:off x="4552950" y="3720230"/>
            <a:ext cx="3086100"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46483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vider Slide - White">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A1974F17-DC71-8340-8C7B-9714E26CB98A}"/>
              </a:ext>
            </a:extLst>
          </p:cNvPr>
          <p:cNvSpPr>
            <a:spLocks noGrp="1"/>
          </p:cNvSpPr>
          <p:nvPr>
            <p:ph type="ctrTitle" hasCustomPrompt="1"/>
          </p:nvPr>
        </p:nvSpPr>
        <p:spPr>
          <a:xfrm>
            <a:off x="1104900" y="1122363"/>
            <a:ext cx="9982200" cy="2387600"/>
          </a:xfrm>
        </p:spPr>
        <p:txBody>
          <a:bodyPr anchor="b"/>
          <a:lstStyle>
            <a:lvl1pPr algn="ctr">
              <a:defRPr sz="4400">
                <a:solidFill>
                  <a:schemeClr val="tx1"/>
                </a:solidFill>
              </a:defRPr>
            </a:lvl1pPr>
          </a:lstStyle>
          <a:p>
            <a:r>
              <a:rPr lang="en-US" dirty="0"/>
              <a:t>CLICK TO EDIT DIVIDER SLIDE</a:t>
            </a:r>
          </a:p>
        </p:txBody>
      </p:sp>
      <p:sp>
        <p:nvSpPr>
          <p:cNvPr id="3" name="Subtitle">
            <a:extLst>
              <a:ext uri="{FF2B5EF4-FFF2-40B4-BE49-F238E27FC236}">
                <a16:creationId xmlns:a16="http://schemas.microsoft.com/office/drawing/2014/main" id="{864EC623-BDE0-FB40-B315-6D93A261016B}"/>
              </a:ext>
            </a:extLst>
          </p:cNvPr>
          <p:cNvSpPr>
            <a:spLocks noGrp="1"/>
          </p:cNvSpPr>
          <p:nvPr>
            <p:ph type="subTitle" idx="1" hasCustomPrompt="1"/>
          </p:nvPr>
        </p:nvSpPr>
        <p:spPr>
          <a:xfrm>
            <a:off x="1104900" y="4020854"/>
            <a:ext cx="9982200" cy="1732245"/>
          </a:xfrm>
        </p:spPr>
        <p:txBody>
          <a:bodyPr/>
          <a:lstStyle>
            <a:lvl1pPr marL="0" indent="0" algn="ctr">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Rectangle">
            <a:extLst>
              <a:ext uri="{FF2B5EF4-FFF2-40B4-BE49-F238E27FC236}">
                <a16:creationId xmlns:a16="http://schemas.microsoft.com/office/drawing/2014/main" id="{372B5F29-DF67-FD42-8E91-1EBD650473E6}"/>
              </a:ext>
              <a:ext uri="{C183D7F6-B498-43B3-948B-1728B52AA6E4}">
                <adec:decorative xmlns:adec="http://schemas.microsoft.com/office/drawing/2017/decorative" val="1"/>
              </a:ext>
            </a:extLst>
          </p:cNvPr>
          <p:cNvSpPr/>
          <p:nvPr userDrawn="1"/>
        </p:nvSpPr>
        <p:spPr>
          <a:xfrm>
            <a:off x="729048" y="729049"/>
            <a:ext cx="10733903" cy="5382570"/>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a:extLst>
              <a:ext uri="{FF2B5EF4-FFF2-40B4-BE49-F238E27FC236}">
                <a16:creationId xmlns:a16="http://schemas.microsoft.com/office/drawing/2014/main" id="{91628ED9-2ECD-314A-B538-0065A143FE93}"/>
              </a:ext>
              <a:ext uri="{C183D7F6-B498-43B3-948B-1728B52AA6E4}">
                <adec:decorative xmlns:adec="http://schemas.microsoft.com/office/drawing/2017/decorative" val="1"/>
              </a:ext>
            </a:extLst>
          </p:cNvPr>
          <p:cNvCxnSpPr>
            <a:cxnSpLocks/>
          </p:cNvCxnSpPr>
          <p:nvPr userDrawn="1"/>
        </p:nvCxnSpPr>
        <p:spPr>
          <a:xfrm>
            <a:off x="4552950" y="3720230"/>
            <a:ext cx="3086100"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45070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 Full Width">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A55588E-02EF-3944-A647-089617EADD7E}"/>
              </a:ext>
            </a:extLst>
          </p:cNvPr>
          <p:cNvSpPr>
            <a:spLocks noGrp="1"/>
          </p:cNvSpPr>
          <p:nvPr>
            <p:ph type="title" hasCustomPrompt="1"/>
          </p:nvPr>
        </p:nvSpPr>
        <p:spPr>
          <a:xfrm>
            <a:off x="723897" y="723900"/>
            <a:ext cx="10744207" cy="1104300"/>
          </a:xfrm>
        </p:spPr>
        <p:txBody>
          <a:bodyPr/>
          <a:lstStyle/>
          <a:p>
            <a:r>
              <a:rPr lang="en-US" dirty="0"/>
              <a:t>CLICK TO EDIT SLIDE TITLE</a:t>
            </a:r>
          </a:p>
        </p:txBody>
      </p:sp>
      <p:sp>
        <p:nvSpPr>
          <p:cNvPr id="3" name="Content Placeholder">
            <a:extLst>
              <a:ext uri="{FF2B5EF4-FFF2-40B4-BE49-F238E27FC236}">
                <a16:creationId xmlns:a16="http://schemas.microsoft.com/office/drawing/2014/main" id="{717A49EC-C902-CD49-B9A9-CD37F9561D2F}"/>
              </a:ext>
            </a:extLst>
          </p:cNvPr>
          <p:cNvSpPr>
            <a:spLocks noGrp="1"/>
          </p:cNvSpPr>
          <p:nvPr>
            <p:ph idx="1"/>
          </p:nvPr>
        </p:nvSpPr>
        <p:spPr>
          <a:xfrm>
            <a:off x="723900" y="2137720"/>
            <a:ext cx="10744200" cy="3958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a:extLst>
              <a:ext uri="{FF2B5EF4-FFF2-40B4-BE49-F238E27FC236}">
                <a16:creationId xmlns:a16="http://schemas.microsoft.com/office/drawing/2014/main" id="{D77F6443-D010-1146-B8C0-176DC4884F5C}"/>
              </a:ext>
              <a:ext uri="{C183D7F6-B498-43B3-948B-1728B52AA6E4}">
                <adec:decorative xmlns:adec="http://schemas.microsoft.com/office/drawing/2017/decorative" val="1"/>
              </a:ext>
            </a:extLst>
          </p:cNvPr>
          <p:cNvCxnSpPr>
            <a:cxnSpLocks/>
          </p:cNvCxnSpPr>
          <p:nvPr userDrawn="1"/>
        </p:nvCxnSpPr>
        <p:spPr>
          <a:xfrm>
            <a:off x="723897" y="1943682"/>
            <a:ext cx="556263"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8212650"/>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 With Border - Yellow">
    <p:spTree>
      <p:nvGrpSpPr>
        <p:cNvPr id="1" name=""/>
        <p:cNvGrpSpPr/>
        <p:nvPr/>
      </p:nvGrpSpPr>
      <p:grpSpPr>
        <a:xfrm>
          <a:off x="0" y="0"/>
          <a:ext cx="0" cy="0"/>
          <a:chOff x="0" y="0"/>
          <a:chExt cx="0" cy="0"/>
        </a:xfrm>
      </p:grpSpPr>
      <p:sp>
        <p:nvSpPr>
          <p:cNvPr id="9" name="Background">
            <a:extLst>
              <a:ext uri="{FF2B5EF4-FFF2-40B4-BE49-F238E27FC236}">
                <a16:creationId xmlns:a16="http://schemas.microsoft.com/office/drawing/2014/main" id="{E9004F09-C030-794E-98B5-FE92BC8248EE}"/>
              </a:ext>
              <a:ext uri="{C183D7F6-B498-43B3-948B-1728B52AA6E4}">
                <adec:decorative xmlns:adec="http://schemas.microsoft.com/office/drawing/2017/decorative" val="1"/>
              </a:ext>
            </a:extLst>
          </p:cNvPr>
          <p:cNvSpPr/>
          <p:nvPr/>
        </p:nvSpPr>
        <p:spPr>
          <a:xfrm>
            <a:off x="0" y="0"/>
            <a:ext cx="12191999" cy="6858000"/>
          </a:xfrm>
          <a:prstGeom prst="rect">
            <a:avLst/>
          </a:prstGeom>
          <a:solidFill>
            <a:srgbClr val="F9C4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10" name="Rectangle">
            <a:extLst>
              <a:ext uri="{FF2B5EF4-FFF2-40B4-BE49-F238E27FC236}">
                <a16:creationId xmlns:a16="http://schemas.microsoft.com/office/drawing/2014/main" id="{592FC221-8914-B349-9636-535956EE8756}"/>
              </a:ext>
              <a:ext uri="{C183D7F6-B498-43B3-948B-1728B52AA6E4}">
                <adec:decorative xmlns:adec="http://schemas.microsoft.com/office/drawing/2017/decorative" val="1"/>
              </a:ext>
            </a:extLst>
          </p:cNvPr>
          <p:cNvSpPr/>
          <p:nvPr/>
        </p:nvSpPr>
        <p:spPr>
          <a:xfrm>
            <a:off x="729048" y="729049"/>
            <a:ext cx="10733903" cy="538257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a:extLst>
              <a:ext uri="{FF2B5EF4-FFF2-40B4-BE49-F238E27FC236}">
                <a16:creationId xmlns:a16="http://schemas.microsoft.com/office/drawing/2014/main" id="{4A55588E-02EF-3944-A647-089617EADD7E}"/>
              </a:ext>
            </a:extLst>
          </p:cNvPr>
          <p:cNvSpPr>
            <a:spLocks noGrp="1"/>
          </p:cNvSpPr>
          <p:nvPr>
            <p:ph type="title" hasCustomPrompt="1"/>
          </p:nvPr>
        </p:nvSpPr>
        <p:spPr>
          <a:xfrm>
            <a:off x="1104902" y="1124950"/>
            <a:ext cx="9982199" cy="981801"/>
          </a:xfrm>
        </p:spPr>
        <p:txBody>
          <a:bodyPr/>
          <a:lstStyle>
            <a:lvl1pPr>
              <a:defRPr b="0">
                <a:solidFill>
                  <a:schemeClr val="tx1"/>
                </a:solidFill>
              </a:defRPr>
            </a:lvl1pPr>
          </a:lstStyle>
          <a:p>
            <a:r>
              <a:rPr lang="en-US" dirty="0"/>
              <a:t>CLICK TO EDIT SLIDE TITLE</a:t>
            </a:r>
          </a:p>
        </p:txBody>
      </p:sp>
      <p:sp>
        <p:nvSpPr>
          <p:cNvPr id="3" name="Content Placeholder">
            <a:extLst>
              <a:ext uri="{FF2B5EF4-FFF2-40B4-BE49-F238E27FC236}">
                <a16:creationId xmlns:a16="http://schemas.microsoft.com/office/drawing/2014/main" id="{717A49EC-C902-CD49-B9A9-CD37F9561D2F}"/>
              </a:ext>
            </a:extLst>
          </p:cNvPr>
          <p:cNvSpPr>
            <a:spLocks noGrp="1"/>
          </p:cNvSpPr>
          <p:nvPr>
            <p:ph idx="1"/>
          </p:nvPr>
        </p:nvSpPr>
        <p:spPr>
          <a:xfrm>
            <a:off x="1104906" y="2538770"/>
            <a:ext cx="9982193" cy="321433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a:extLst>
              <a:ext uri="{FF2B5EF4-FFF2-40B4-BE49-F238E27FC236}">
                <a16:creationId xmlns:a16="http://schemas.microsoft.com/office/drawing/2014/main" id="{2D21006E-1ACB-AB47-ACB2-359495240D0E}"/>
              </a:ext>
              <a:ext uri="{C183D7F6-B498-43B3-948B-1728B52AA6E4}">
                <adec:decorative xmlns:adec="http://schemas.microsoft.com/office/drawing/2017/decorative" val="1"/>
              </a:ext>
            </a:extLst>
          </p:cNvPr>
          <p:cNvCxnSpPr>
            <a:cxnSpLocks/>
          </p:cNvCxnSpPr>
          <p:nvPr/>
        </p:nvCxnSpPr>
        <p:spPr>
          <a:xfrm>
            <a:off x="1104903" y="2344732"/>
            <a:ext cx="556263"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8949504"/>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 With Border - Black">
    <p:spTree>
      <p:nvGrpSpPr>
        <p:cNvPr id="1" name=""/>
        <p:cNvGrpSpPr/>
        <p:nvPr/>
      </p:nvGrpSpPr>
      <p:grpSpPr>
        <a:xfrm>
          <a:off x="0" y="0"/>
          <a:ext cx="0" cy="0"/>
          <a:chOff x="0" y="0"/>
          <a:chExt cx="0" cy="0"/>
        </a:xfrm>
      </p:grpSpPr>
      <p:sp>
        <p:nvSpPr>
          <p:cNvPr id="9" name="Background">
            <a:extLst>
              <a:ext uri="{FF2B5EF4-FFF2-40B4-BE49-F238E27FC236}">
                <a16:creationId xmlns:a16="http://schemas.microsoft.com/office/drawing/2014/main" id="{E9004F09-C030-794E-98B5-FE92BC8248EE}"/>
              </a:ext>
              <a:ext uri="{C183D7F6-B498-43B3-948B-1728B52AA6E4}">
                <adec:decorative xmlns:adec="http://schemas.microsoft.com/office/drawing/2017/decorative" val="1"/>
              </a:ext>
            </a:extLst>
          </p:cNvPr>
          <p:cNvSpPr/>
          <p:nvPr/>
        </p:nvSpPr>
        <p:spPr>
          <a:xfrm>
            <a:off x="0" y="0"/>
            <a:ext cx="121919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10" name="Rectangle">
            <a:extLst>
              <a:ext uri="{FF2B5EF4-FFF2-40B4-BE49-F238E27FC236}">
                <a16:creationId xmlns:a16="http://schemas.microsoft.com/office/drawing/2014/main" id="{592FC221-8914-B349-9636-535956EE8756}"/>
              </a:ext>
              <a:ext uri="{C183D7F6-B498-43B3-948B-1728B52AA6E4}">
                <adec:decorative xmlns:adec="http://schemas.microsoft.com/office/drawing/2017/decorative" val="1"/>
              </a:ext>
            </a:extLst>
          </p:cNvPr>
          <p:cNvSpPr/>
          <p:nvPr/>
        </p:nvSpPr>
        <p:spPr>
          <a:xfrm>
            <a:off x="729048" y="729049"/>
            <a:ext cx="10733903" cy="538257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a:extLst>
              <a:ext uri="{FF2B5EF4-FFF2-40B4-BE49-F238E27FC236}">
                <a16:creationId xmlns:a16="http://schemas.microsoft.com/office/drawing/2014/main" id="{4A55588E-02EF-3944-A647-089617EADD7E}"/>
              </a:ext>
            </a:extLst>
          </p:cNvPr>
          <p:cNvSpPr>
            <a:spLocks noGrp="1"/>
          </p:cNvSpPr>
          <p:nvPr>
            <p:ph type="title" hasCustomPrompt="1"/>
          </p:nvPr>
        </p:nvSpPr>
        <p:spPr>
          <a:xfrm>
            <a:off x="1104902" y="1124950"/>
            <a:ext cx="9982199" cy="981801"/>
          </a:xfrm>
        </p:spPr>
        <p:txBody>
          <a:bodyPr/>
          <a:lstStyle>
            <a:lvl1pPr>
              <a:defRPr b="0">
                <a:solidFill>
                  <a:schemeClr val="bg1"/>
                </a:solidFill>
              </a:defRPr>
            </a:lvl1pPr>
          </a:lstStyle>
          <a:p>
            <a:r>
              <a:rPr lang="en-US" dirty="0"/>
              <a:t>CLICK TO EDIT SLIDE TITLE</a:t>
            </a:r>
          </a:p>
        </p:txBody>
      </p:sp>
      <p:sp>
        <p:nvSpPr>
          <p:cNvPr id="3" name="Content Placeholder">
            <a:extLst>
              <a:ext uri="{FF2B5EF4-FFF2-40B4-BE49-F238E27FC236}">
                <a16:creationId xmlns:a16="http://schemas.microsoft.com/office/drawing/2014/main" id="{717A49EC-C902-CD49-B9A9-CD37F9561D2F}"/>
              </a:ext>
            </a:extLst>
          </p:cNvPr>
          <p:cNvSpPr>
            <a:spLocks noGrp="1"/>
          </p:cNvSpPr>
          <p:nvPr>
            <p:ph idx="1"/>
          </p:nvPr>
        </p:nvSpPr>
        <p:spPr>
          <a:xfrm>
            <a:off x="1104906" y="2538770"/>
            <a:ext cx="9982193" cy="321433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a:extLst>
              <a:ext uri="{FF2B5EF4-FFF2-40B4-BE49-F238E27FC236}">
                <a16:creationId xmlns:a16="http://schemas.microsoft.com/office/drawing/2014/main" id="{2D21006E-1ACB-AB47-ACB2-359495240D0E}"/>
              </a:ext>
              <a:ext uri="{C183D7F6-B498-43B3-948B-1728B52AA6E4}">
                <adec:decorative xmlns:adec="http://schemas.microsoft.com/office/drawing/2017/decorative" val="1"/>
              </a:ext>
            </a:extLst>
          </p:cNvPr>
          <p:cNvCxnSpPr>
            <a:cxnSpLocks/>
          </p:cNvCxnSpPr>
          <p:nvPr/>
        </p:nvCxnSpPr>
        <p:spPr>
          <a:xfrm>
            <a:off x="1104903" y="2344732"/>
            <a:ext cx="556263"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3539108"/>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ntent - With Border - White">
    <p:spTree>
      <p:nvGrpSpPr>
        <p:cNvPr id="1" name=""/>
        <p:cNvGrpSpPr/>
        <p:nvPr/>
      </p:nvGrpSpPr>
      <p:grpSpPr>
        <a:xfrm>
          <a:off x="0" y="0"/>
          <a:ext cx="0" cy="0"/>
          <a:chOff x="0" y="0"/>
          <a:chExt cx="0" cy="0"/>
        </a:xfrm>
      </p:grpSpPr>
      <p:sp>
        <p:nvSpPr>
          <p:cNvPr id="10" name="Rectangle">
            <a:extLst>
              <a:ext uri="{FF2B5EF4-FFF2-40B4-BE49-F238E27FC236}">
                <a16:creationId xmlns:a16="http://schemas.microsoft.com/office/drawing/2014/main" id="{592FC221-8914-B349-9636-535956EE8756}"/>
              </a:ext>
              <a:ext uri="{C183D7F6-B498-43B3-948B-1728B52AA6E4}">
                <adec:decorative xmlns:adec="http://schemas.microsoft.com/office/drawing/2017/decorative" val="1"/>
              </a:ext>
            </a:extLst>
          </p:cNvPr>
          <p:cNvSpPr/>
          <p:nvPr/>
        </p:nvSpPr>
        <p:spPr>
          <a:xfrm>
            <a:off x="729048" y="729049"/>
            <a:ext cx="10733903" cy="5382570"/>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a:extLst>
              <a:ext uri="{FF2B5EF4-FFF2-40B4-BE49-F238E27FC236}">
                <a16:creationId xmlns:a16="http://schemas.microsoft.com/office/drawing/2014/main" id="{4A55588E-02EF-3944-A647-089617EADD7E}"/>
              </a:ext>
            </a:extLst>
          </p:cNvPr>
          <p:cNvSpPr>
            <a:spLocks noGrp="1"/>
          </p:cNvSpPr>
          <p:nvPr>
            <p:ph type="title" hasCustomPrompt="1"/>
          </p:nvPr>
        </p:nvSpPr>
        <p:spPr>
          <a:xfrm>
            <a:off x="1104902" y="1124950"/>
            <a:ext cx="9982199" cy="981801"/>
          </a:xfrm>
        </p:spPr>
        <p:txBody>
          <a:bodyPr/>
          <a:lstStyle>
            <a:lvl1pPr>
              <a:defRPr b="0">
                <a:solidFill>
                  <a:schemeClr val="tx1"/>
                </a:solidFill>
              </a:defRPr>
            </a:lvl1pPr>
          </a:lstStyle>
          <a:p>
            <a:r>
              <a:rPr lang="en-US" dirty="0"/>
              <a:t>CLICK TO EDIT SLIDE TITLE</a:t>
            </a:r>
          </a:p>
        </p:txBody>
      </p:sp>
      <p:sp>
        <p:nvSpPr>
          <p:cNvPr id="3" name="Content Placeholder">
            <a:extLst>
              <a:ext uri="{FF2B5EF4-FFF2-40B4-BE49-F238E27FC236}">
                <a16:creationId xmlns:a16="http://schemas.microsoft.com/office/drawing/2014/main" id="{717A49EC-C902-CD49-B9A9-CD37F9561D2F}"/>
              </a:ext>
            </a:extLst>
          </p:cNvPr>
          <p:cNvSpPr>
            <a:spLocks noGrp="1"/>
          </p:cNvSpPr>
          <p:nvPr>
            <p:ph idx="1"/>
          </p:nvPr>
        </p:nvSpPr>
        <p:spPr>
          <a:xfrm>
            <a:off x="1104906" y="2538770"/>
            <a:ext cx="9982193" cy="321433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a:extLst>
              <a:ext uri="{FF2B5EF4-FFF2-40B4-BE49-F238E27FC236}">
                <a16:creationId xmlns:a16="http://schemas.microsoft.com/office/drawing/2014/main" id="{2D21006E-1ACB-AB47-ACB2-359495240D0E}"/>
              </a:ext>
              <a:ext uri="{C183D7F6-B498-43B3-948B-1728B52AA6E4}">
                <adec:decorative xmlns:adec="http://schemas.microsoft.com/office/drawing/2017/decorative" val="1"/>
              </a:ext>
            </a:extLst>
          </p:cNvPr>
          <p:cNvCxnSpPr>
            <a:cxnSpLocks/>
          </p:cNvCxnSpPr>
          <p:nvPr/>
        </p:nvCxnSpPr>
        <p:spPr>
          <a:xfrm>
            <a:off x="1104903" y="2344732"/>
            <a:ext cx="556263"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7412739"/>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ackground Border - Yellow">
    <p:spTree>
      <p:nvGrpSpPr>
        <p:cNvPr id="1" name=""/>
        <p:cNvGrpSpPr/>
        <p:nvPr/>
      </p:nvGrpSpPr>
      <p:grpSpPr>
        <a:xfrm>
          <a:off x="0" y="0"/>
          <a:ext cx="0" cy="0"/>
          <a:chOff x="0" y="0"/>
          <a:chExt cx="0" cy="0"/>
        </a:xfrm>
      </p:grpSpPr>
      <p:sp>
        <p:nvSpPr>
          <p:cNvPr id="7" name="Background">
            <a:extLst>
              <a:ext uri="{FF2B5EF4-FFF2-40B4-BE49-F238E27FC236}">
                <a16:creationId xmlns:a16="http://schemas.microsoft.com/office/drawing/2014/main" id="{6112C9D6-04B3-C247-8B1C-7451997530EA}"/>
              </a:ext>
              <a:ext uri="{C183D7F6-B498-43B3-948B-1728B52AA6E4}">
                <adec:decorative xmlns:adec="http://schemas.microsoft.com/office/drawing/2017/decorative" val="1"/>
              </a:ext>
            </a:extLst>
          </p:cNvPr>
          <p:cNvSpPr/>
          <p:nvPr/>
        </p:nvSpPr>
        <p:spPr>
          <a:xfrm>
            <a:off x="0" y="0"/>
            <a:ext cx="12191999" cy="6858000"/>
          </a:xfrm>
          <a:prstGeom prst="rect">
            <a:avLst/>
          </a:prstGeom>
          <a:solidFill>
            <a:srgbClr val="F9C4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10" name="Text Placeholder 2">
            <a:extLst>
              <a:ext uri="{FF2B5EF4-FFF2-40B4-BE49-F238E27FC236}">
                <a16:creationId xmlns:a16="http://schemas.microsoft.com/office/drawing/2014/main" id="{1914BEF4-EC1B-CB40-86CE-A76FBEE2C395}"/>
              </a:ext>
            </a:extLst>
          </p:cNvPr>
          <p:cNvSpPr>
            <a:spLocks noGrp="1"/>
          </p:cNvSpPr>
          <p:nvPr>
            <p:ph type="body" sz="quarter" idx="10"/>
          </p:nvPr>
        </p:nvSpPr>
        <p:spPr>
          <a:xfrm>
            <a:off x="1104900" y="1104900"/>
            <a:ext cx="9982200" cy="464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a:extLst>
              <a:ext uri="{FF2B5EF4-FFF2-40B4-BE49-F238E27FC236}">
                <a16:creationId xmlns:a16="http://schemas.microsoft.com/office/drawing/2014/main" id="{BAC45E14-D9B2-584A-A6F7-1FC19738EBEC}"/>
              </a:ext>
              <a:ext uri="{C183D7F6-B498-43B3-948B-1728B52AA6E4}">
                <adec:decorative xmlns:adec="http://schemas.microsoft.com/office/drawing/2017/decorative" val="1"/>
              </a:ext>
            </a:extLst>
          </p:cNvPr>
          <p:cNvSpPr/>
          <p:nvPr userDrawn="1"/>
        </p:nvSpPr>
        <p:spPr>
          <a:xfrm>
            <a:off x="729048" y="729049"/>
            <a:ext cx="10733903" cy="538257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831071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ackground Border - Black">
    <p:spTree>
      <p:nvGrpSpPr>
        <p:cNvPr id="1" name=""/>
        <p:cNvGrpSpPr/>
        <p:nvPr/>
      </p:nvGrpSpPr>
      <p:grpSpPr>
        <a:xfrm>
          <a:off x="0" y="0"/>
          <a:ext cx="0" cy="0"/>
          <a:chOff x="0" y="0"/>
          <a:chExt cx="0" cy="0"/>
        </a:xfrm>
      </p:grpSpPr>
      <p:sp>
        <p:nvSpPr>
          <p:cNvPr id="7" name="Background">
            <a:extLst>
              <a:ext uri="{FF2B5EF4-FFF2-40B4-BE49-F238E27FC236}">
                <a16:creationId xmlns:a16="http://schemas.microsoft.com/office/drawing/2014/main" id="{6112C9D6-04B3-C247-8B1C-7451997530EA}"/>
              </a:ext>
              <a:ext uri="{C183D7F6-B498-43B3-948B-1728B52AA6E4}">
                <adec:decorative xmlns:adec="http://schemas.microsoft.com/office/drawing/2017/decorative" val="1"/>
              </a:ext>
            </a:extLst>
          </p:cNvPr>
          <p:cNvSpPr/>
          <p:nvPr/>
        </p:nvSpPr>
        <p:spPr>
          <a:xfrm>
            <a:off x="0" y="0"/>
            <a:ext cx="121919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9" name="Text Placeholder 2">
            <a:extLst>
              <a:ext uri="{FF2B5EF4-FFF2-40B4-BE49-F238E27FC236}">
                <a16:creationId xmlns:a16="http://schemas.microsoft.com/office/drawing/2014/main" id="{A3C78A78-2622-BF4B-9BB7-DC588F49E69D}"/>
              </a:ext>
            </a:extLst>
          </p:cNvPr>
          <p:cNvSpPr>
            <a:spLocks noGrp="1"/>
          </p:cNvSpPr>
          <p:nvPr>
            <p:ph type="body" sz="quarter" idx="10"/>
          </p:nvPr>
        </p:nvSpPr>
        <p:spPr>
          <a:xfrm>
            <a:off x="1104900" y="1104900"/>
            <a:ext cx="9982200" cy="46482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a:extLst>
              <a:ext uri="{FF2B5EF4-FFF2-40B4-BE49-F238E27FC236}">
                <a16:creationId xmlns:a16="http://schemas.microsoft.com/office/drawing/2014/main" id="{99293980-C1E8-C540-B50F-159ADF5238DC}"/>
              </a:ext>
              <a:ext uri="{C183D7F6-B498-43B3-948B-1728B52AA6E4}">
                <adec:decorative xmlns:adec="http://schemas.microsoft.com/office/drawing/2017/decorative" val="1"/>
              </a:ext>
            </a:extLst>
          </p:cNvPr>
          <p:cNvSpPr/>
          <p:nvPr userDrawn="1"/>
        </p:nvSpPr>
        <p:spPr>
          <a:xfrm>
            <a:off x="729048" y="729049"/>
            <a:ext cx="10733903" cy="538257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414787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ackground Border - White">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372B5F29-DF67-FD42-8E91-1EBD650473E6}"/>
              </a:ext>
              <a:ext uri="{C183D7F6-B498-43B3-948B-1728B52AA6E4}">
                <adec:decorative xmlns:adec="http://schemas.microsoft.com/office/drawing/2017/decorative" val="1"/>
              </a:ext>
            </a:extLst>
          </p:cNvPr>
          <p:cNvSpPr/>
          <p:nvPr userDrawn="1"/>
        </p:nvSpPr>
        <p:spPr>
          <a:xfrm>
            <a:off x="729048" y="729049"/>
            <a:ext cx="10733903" cy="5382570"/>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2">
            <a:extLst>
              <a:ext uri="{FF2B5EF4-FFF2-40B4-BE49-F238E27FC236}">
                <a16:creationId xmlns:a16="http://schemas.microsoft.com/office/drawing/2014/main" id="{7B509F21-ACAC-354A-91BB-8A131C924DE4}"/>
              </a:ext>
            </a:extLst>
          </p:cNvPr>
          <p:cNvSpPr>
            <a:spLocks noGrp="1"/>
          </p:cNvSpPr>
          <p:nvPr>
            <p:ph type="body" sz="quarter" idx="10"/>
          </p:nvPr>
        </p:nvSpPr>
        <p:spPr>
          <a:xfrm>
            <a:off x="1104900" y="1104900"/>
            <a:ext cx="9982200" cy="464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059305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 Black">
    <p:spTree>
      <p:nvGrpSpPr>
        <p:cNvPr id="1" name=""/>
        <p:cNvGrpSpPr/>
        <p:nvPr/>
      </p:nvGrpSpPr>
      <p:grpSpPr>
        <a:xfrm>
          <a:off x="0" y="0"/>
          <a:ext cx="0" cy="0"/>
          <a:chOff x="0" y="0"/>
          <a:chExt cx="0" cy="0"/>
        </a:xfrm>
      </p:grpSpPr>
      <p:sp>
        <p:nvSpPr>
          <p:cNvPr id="7" name="Background">
            <a:extLst>
              <a:ext uri="{FF2B5EF4-FFF2-40B4-BE49-F238E27FC236}">
                <a16:creationId xmlns:a16="http://schemas.microsoft.com/office/drawing/2014/main" id="{6112C9D6-04B3-C247-8B1C-7451997530EA}"/>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a:extLst>
              <a:ext uri="{FF2B5EF4-FFF2-40B4-BE49-F238E27FC236}">
                <a16:creationId xmlns:a16="http://schemas.microsoft.com/office/drawing/2014/main" id="{A1974F17-DC71-8340-8C7B-9714E26CB98A}"/>
              </a:ext>
            </a:extLst>
          </p:cNvPr>
          <p:cNvSpPr>
            <a:spLocks noGrp="1"/>
          </p:cNvSpPr>
          <p:nvPr>
            <p:ph type="ctrTitle" hasCustomPrompt="1"/>
          </p:nvPr>
        </p:nvSpPr>
        <p:spPr>
          <a:xfrm>
            <a:off x="1104900" y="1122363"/>
            <a:ext cx="9982200" cy="2387600"/>
          </a:xfrm>
        </p:spPr>
        <p:txBody>
          <a:bodyPr anchor="b"/>
          <a:lstStyle>
            <a:lvl1pPr algn="ctr">
              <a:defRPr sz="4400">
                <a:solidFill>
                  <a:schemeClr val="bg1"/>
                </a:solidFill>
              </a:defRPr>
            </a:lvl1pPr>
          </a:lstStyle>
          <a:p>
            <a:r>
              <a:rPr lang="en-US" dirty="0"/>
              <a:t>CLICK TO EDIT SLIDE TITLE</a:t>
            </a:r>
          </a:p>
        </p:txBody>
      </p:sp>
      <p:sp>
        <p:nvSpPr>
          <p:cNvPr id="3" name="Subtitle">
            <a:extLst>
              <a:ext uri="{FF2B5EF4-FFF2-40B4-BE49-F238E27FC236}">
                <a16:creationId xmlns:a16="http://schemas.microsoft.com/office/drawing/2014/main" id="{864EC623-BDE0-FB40-B315-6D93A261016B}"/>
              </a:ext>
            </a:extLst>
          </p:cNvPr>
          <p:cNvSpPr>
            <a:spLocks noGrp="1"/>
          </p:cNvSpPr>
          <p:nvPr>
            <p:ph type="subTitle" idx="1" hasCustomPrompt="1"/>
          </p:nvPr>
        </p:nvSpPr>
        <p:spPr>
          <a:xfrm>
            <a:off x="1104900" y="4020854"/>
            <a:ext cx="9982200" cy="1732245"/>
          </a:xfrm>
        </p:spPr>
        <p:txBody>
          <a:bodyPr/>
          <a:lstStyle>
            <a:lvl1pPr marL="0" indent="0" algn="ctr">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Rectangle">
            <a:extLst>
              <a:ext uri="{FF2B5EF4-FFF2-40B4-BE49-F238E27FC236}">
                <a16:creationId xmlns:a16="http://schemas.microsoft.com/office/drawing/2014/main" id="{372B5F29-DF67-FD42-8E91-1EBD650473E6}"/>
              </a:ext>
              <a:ext uri="{C183D7F6-B498-43B3-948B-1728B52AA6E4}">
                <adec:decorative xmlns:adec="http://schemas.microsoft.com/office/drawing/2017/decorative" val="1"/>
              </a:ext>
            </a:extLst>
          </p:cNvPr>
          <p:cNvSpPr/>
          <p:nvPr userDrawn="1"/>
        </p:nvSpPr>
        <p:spPr>
          <a:xfrm>
            <a:off x="729048" y="729049"/>
            <a:ext cx="10733903" cy="538257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a:extLst>
              <a:ext uri="{FF2B5EF4-FFF2-40B4-BE49-F238E27FC236}">
                <a16:creationId xmlns:a16="http://schemas.microsoft.com/office/drawing/2014/main" id="{91628ED9-2ECD-314A-B538-0065A143FE93}"/>
              </a:ext>
              <a:ext uri="{C183D7F6-B498-43B3-948B-1728B52AA6E4}">
                <adec:decorative xmlns:adec="http://schemas.microsoft.com/office/drawing/2017/decorative" val="1"/>
              </a:ext>
            </a:extLst>
          </p:cNvPr>
          <p:cNvCxnSpPr/>
          <p:nvPr userDrawn="1"/>
        </p:nvCxnSpPr>
        <p:spPr>
          <a:xfrm>
            <a:off x="4533900" y="3720230"/>
            <a:ext cx="3086100"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pic>
        <p:nvPicPr>
          <p:cNvPr id="9" name="Logo" descr="University of Central Florida Logo">
            <a:extLst>
              <a:ext uri="{FF2B5EF4-FFF2-40B4-BE49-F238E27FC236}">
                <a16:creationId xmlns:a16="http://schemas.microsoft.com/office/drawing/2014/main" id="{8C5892F5-1238-1146-84B0-B074DABADBD7}"/>
              </a:ext>
            </a:extLst>
          </p:cNvPr>
          <p:cNvPicPr>
            <a:picLocks noChangeAspect="1"/>
          </p:cNvPicPr>
          <p:nvPr userDrawn="1"/>
        </p:nvPicPr>
        <p:blipFill>
          <a:blip r:embed="rId2"/>
          <a:stretch>
            <a:fillRect/>
          </a:stretch>
        </p:blipFill>
        <p:spPr>
          <a:xfrm>
            <a:off x="5829300" y="723900"/>
            <a:ext cx="533400" cy="717785"/>
          </a:xfrm>
          <a:prstGeom prst="rect">
            <a:avLst/>
          </a:prstGeom>
        </p:spPr>
      </p:pic>
    </p:spTree>
    <p:extLst>
      <p:ext uri="{BB962C8B-B14F-4D97-AF65-F5344CB8AC3E}">
        <p14:creationId xmlns:p14="http://schemas.microsoft.com/office/powerpoint/2010/main" val="42245615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9FADB87-5EC2-5F48-B829-449C8C25B525}"/>
              </a:ext>
            </a:extLst>
          </p:cNvPr>
          <p:cNvSpPr>
            <a:spLocks noGrp="1"/>
          </p:cNvSpPr>
          <p:nvPr>
            <p:ph type="body" sz="quarter" idx="10"/>
          </p:nvPr>
        </p:nvSpPr>
        <p:spPr>
          <a:xfrm>
            <a:off x="1104900" y="1104900"/>
            <a:ext cx="99822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674082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4334B4C5-8D41-F944-AF43-623F969C777D}"/>
              </a:ext>
            </a:extLst>
          </p:cNvPr>
          <p:cNvSpPr>
            <a:spLocks noGrp="1"/>
          </p:cNvSpPr>
          <p:nvPr>
            <p:ph type="body" orient="vert" idx="1"/>
          </p:nvPr>
        </p:nvSpPr>
        <p:spPr>
          <a:xfrm>
            <a:off x="735930" y="2155372"/>
            <a:ext cx="10744202" cy="39406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a:extLst>
              <a:ext uri="{FF2B5EF4-FFF2-40B4-BE49-F238E27FC236}">
                <a16:creationId xmlns:a16="http://schemas.microsoft.com/office/drawing/2014/main" id="{1348041B-D0EC-BC4E-80D1-5599A5EC065C}"/>
              </a:ext>
            </a:extLst>
          </p:cNvPr>
          <p:cNvSpPr>
            <a:spLocks noGrp="1"/>
          </p:cNvSpPr>
          <p:nvPr>
            <p:ph type="title" hasCustomPrompt="1"/>
          </p:nvPr>
        </p:nvSpPr>
        <p:spPr>
          <a:xfrm>
            <a:off x="723897" y="723900"/>
            <a:ext cx="10744207" cy="1104300"/>
          </a:xfrm>
        </p:spPr>
        <p:txBody>
          <a:bodyPr/>
          <a:lstStyle/>
          <a:p>
            <a:r>
              <a:rPr lang="en-US" dirty="0"/>
              <a:t>CLICK TO EDIT SLIDE TITLE</a:t>
            </a:r>
          </a:p>
        </p:txBody>
      </p:sp>
      <p:cxnSp>
        <p:nvCxnSpPr>
          <p:cNvPr id="11" name="Straight Connector">
            <a:extLst>
              <a:ext uri="{FF2B5EF4-FFF2-40B4-BE49-F238E27FC236}">
                <a16:creationId xmlns:a16="http://schemas.microsoft.com/office/drawing/2014/main" id="{1B639CC6-D232-C843-946F-6B4AFAF51957}"/>
              </a:ext>
              <a:ext uri="{C183D7F6-B498-43B3-948B-1728B52AA6E4}">
                <adec:decorative xmlns:adec="http://schemas.microsoft.com/office/drawing/2017/decorative" val="1"/>
              </a:ext>
            </a:extLst>
          </p:cNvPr>
          <p:cNvCxnSpPr>
            <a:cxnSpLocks/>
          </p:cNvCxnSpPr>
          <p:nvPr/>
        </p:nvCxnSpPr>
        <p:spPr>
          <a:xfrm>
            <a:off x="723897" y="1943682"/>
            <a:ext cx="556263"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73573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9FA56D-5C99-0146-B295-D44F3B9AC1C6}"/>
              </a:ext>
            </a:extLst>
          </p:cNvPr>
          <p:cNvSpPr>
            <a:spLocks noGrp="1"/>
          </p:cNvSpPr>
          <p:nvPr>
            <p:ph type="title" orient="vert" hasCustomPrompt="1"/>
          </p:nvPr>
        </p:nvSpPr>
        <p:spPr>
          <a:xfrm>
            <a:off x="8934994" y="723899"/>
            <a:ext cx="2533106" cy="5372101"/>
          </a:xfrm>
        </p:spPr>
        <p:txBody>
          <a:bodyPr vert="eaVert"/>
          <a:lstStyle/>
          <a:p>
            <a:r>
              <a:rPr lang="en-US" dirty="0"/>
              <a:t>CLICK TO EDIT SLIDE TITLE</a:t>
            </a:r>
          </a:p>
        </p:txBody>
      </p:sp>
      <p:sp>
        <p:nvSpPr>
          <p:cNvPr id="3" name="Vertical Text Placeholder 2">
            <a:extLst>
              <a:ext uri="{FF2B5EF4-FFF2-40B4-BE49-F238E27FC236}">
                <a16:creationId xmlns:a16="http://schemas.microsoft.com/office/drawing/2014/main" id="{3615C468-E09B-734B-8183-8092C3355C83}"/>
              </a:ext>
            </a:extLst>
          </p:cNvPr>
          <p:cNvSpPr>
            <a:spLocks noGrp="1"/>
          </p:cNvSpPr>
          <p:nvPr>
            <p:ph type="body" orient="vert" idx="1"/>
          </p:nvPr>
        </p:nvSpPr>
        <p:spPr>
          <a:xfrm>
            <a:off x="723900" y="723899"/>
            <a:ext cx="7848600" cy="53721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a:extLst>
              <a:ext uri="{FF2B5EF4-FFF2-40B4-BE49-F238E27FC236}">
                <a16:creationId xmlns:a16="http://schemas.microsoft.com/office/drawing/2014/main" id="{6E31E3F0-9F53-8744-BCB7-19265F3E5C52}"/>
              </a:ext>
              <a:ext uri="{C183D7F6-B498-43B3-948B-1728B52AA6E4}">
                <adec:decorative xmlns:adec="http://schemas.microsoft.com/office/drawing/2017/decorative" val="1"/>
              </a:ext>
            </a:extLst>
          </p:cNvPr>
          <p:cNvCxnSpPr>
            <a:cxnSpLocks/>
          </p:cNvCxnSpPr>
          <p:nvPr/>
        </p:nvCxnSpPr>
        <p:spPr>
          <a:xfrm>
            <a:off x="8811437" y="723900"/>
            <a:ext cx="3" cy="603575"/>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424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 White">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A1974F17-DC71-8340-8C7B-9714E26CB98A}"/>
              </a:ext>
            </a:extLst>
          </p:cNvPr>
          <p:cNvSpPr>
            <a:spLocks noGrp="1"/>
          </p:cNvSpPr>
          <p:nvPr>
            <p:ph type="ctrTitle" hasCustomPrompt="1"/>
          </p:nvPr>
        </p:nvSpPr>
        <p:spPr>
          <a:xfrm>
            <a:off x="1104900" y="1122363"/>
            <a:ext cx="9982200" cy="2387600"/>
          </a:xfrm>
        </p:spPr>
        <p:txBody>
          <a:bodyPr anchor="b"/>
          <a:lstStyle>
            <a:lvl1pPr algn="ctr">
              <a:defRPr sz="4400">
                <a:solidFill>
                  <a:schemeClr val="tx1"/>
                </a:solidFill>
              </a:defRPr>
            </a:lvl1pPr>
          </a:lstStyle>
          <a:p>
            <a:r>
              <a:rPr lang="en-US" dirty="0"/>
              <a:t>CLICK TO EDIT SLIDE TITLE</a:t>
            </a:r>
          </a:p>
        </p:txBody>
      </p:sp>
      <p:sp>
        <p:nvSpPr>
          <p:cNvPr id="3" name="Subtitle">
            <a:extLst>
              <a:ext uri="{FF2B5EF4-FFF2-40B4-BE49-F238E27FC236}">
                <a16:creationId xmlns:a16="http://schemas.microsoft.com/office/drawing/2014/main" id="{864EC623-BDE0-FB40-B315-6D93A261016B}"/>
              </a:ext>
            </a:extLst>
          </p:cNvPr>
          <p:cNvSpPr>
            <a:spLocks noGrp="1"/>
          </p:cNvSpPr>
          <p:nvPr>
            <p:ph type="subTitle" idx="1" hasCustomPrompt="1"/>
          </p:nvPr>
        </p:nvSpPr>
        <p:spPr>
          <a:xfrm>
            <a:off x="1104900" y="4020854"/>
            <a:ext cx="9982200" cy="1732245"/>
          </a:xfrm>
        </p:spPr>
        <p:txBody>
          <a:bodyPr/>
          <a:lstStyle>
            <a:lvl1pPr marL="0" indent="0" algn="ctr">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Rectangle">
            <a:extLst>
              <a:ext uri="{FF2B5EF4-FFF2-40B4-BE49-F238E27FC236}">
                <a16:creationId xmlns:a16="http://schemas.microsoft.com/office/drawing/2014/main" id="{372B5F29-DF67-FD42-8E91-1EBD650473E6}"/>
              </a:ext>
              <a:ext uri="{C183D7F6-B498-43B3-948B-1728B52AA6E4}">
                <adec:decorative xmlns:adec="http://schemas.microsoft.com/office/drawing/2017/decorative" val="1"/>
              </a:ext>
            </a:extLst>
          </p:cNvPr>
          <p:cNvSpPr/>
          <p:nvPr userDrawn="1"/>
        </p:nvSpPr>
        <p:spPr>
          <a:xfrm>
            <a:off x="729048" y="729049"/>
            <a:ext cx="10733903" cy="5382570"/>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a:extLst>
              <a:ext uri="{FF2B5EF4-FFF2-40B4-BE49-F238E27FC236}">
                <a16:creationId xmlns:a16="http://schemas.microsoft.com/office/drawing/2014/main" id="{91628ED9-2ECD-314A-B538-0065A143FE93}"/>
              </a:ext>
              <a:ext uri="{C183D7F6-B498-43B3-948B-1728B52AA6E4}">
                <adec:decorative xmlns:adec="http://schemas.microsoft.com/office/drawing/2017/decorative" val="1"/>
              </a:ext>
            </a:extLst>
          </p:cNvPr>
          <p:cNvCxnSpPr/>
          <p:nvPr userDrawn="1"/>
        </p:nvCxnSpPr>
        <p:spPr>
          <a:xfrm>
            <a:off x="4533900" y="3720230"/>
            <a:ext cx="3086100"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pic>
        <p:nvPicPr>
          <p:cNvPr id="9" name="Logo" descr="University of Central Florida Logo">
            <a:extLst>
              <a:ext uri="{FF2B5EF4-FFF2-40B4-BE49-F238E27FC236}">
                <a16:creationId xmlns:a16="http://schemas.microsoft.com/office/drawing/2014/main" id="{1CDCEDA1-8902-AC46-8647-28693E3568A2}"/>
              </a:ext>
            </a:extLst>
          </p:cNvPr>
          <p:cNvPicPr>
            <a:picLocks noChangeAspect="1"/>
          </p:cNvPicPr>
          <p:nvPr userDrawn="1"/>
        </p:nvPicPr>
        <p:blipFill>
          <a:blip r:embed="rId2"/>
          <a:stretch>
            <a:fillRect/>
          </a:stretch>
        </p:blipFill>
        <p:spPr>
          <a:xfrm>
            <a:off x="5829300" y="723900"/>
            <a:ext cx="533400" cy="717785"/>
          </a:xfrm>
          <a:prstGeom prst="rect">
            <a:avLst/>
          </a:prstGeom>
        </p:spPr>
      </p:pic>
    </p:spTree>
    <p:extLst>
      <p:ext uri="{BB962C8B-B14F-4D97-AF65-F5344CB8AC3E}">
        <p14:creationId xmlns:p14="http://schemas.microsoft.com/office/powerpoint/2010/main" val="1549535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ission Statement 2022 - Yellow">
    <p:spTree>
      <p:nvGrpSpPr>
        <p:cNvPr id="1" name=""/>
        <p:cNvGrpSpPr/>
        <p:nvPr/>
      </p:nvGrpSpPr>
      <p:grpSpPr>
        <a:xfrm>
          <a:off x="0" y="0"/>
          <a:ext cx="0" cy="0"/>
          <a:chOff x="0" y="0"/>
          <a:chExt cx="0" cy="0"/>
        </a:xfrm>
      </p:grpSpPr>
      <p:pic>
        <p:nvPicPr>
          <p:cNvPr id="7" name="Picture 6" descr="Our Mission:&#10;UCF is a public research university invested in unleashing the potential within every individual, enriching the human experience through inclusion, discovery and innovation, and propelling broad-based prosperity for the many communities we serve.">
            <a:extLst>
              <a:ext uri="{FF2B5EF4-FFF2-40B4-BE49-F238E27FC236}">
                <a16:creationId xmlns:a16="http://schemas.microsoft.com/office/drawing/2014/main" id="{8A955FA0-EC9C-AC47-99DA-636725DF4C2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1645807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ission Statement 2022 - Stars">
    <p:spTree>
      <p:nvGrpSpPr>
        <p:cNvPr id="1" name=""/>
        <p:cNvGrpSpPr/>
        <p:nvPr/>
      </p:nvGrpSpPr>
      <p:grpSpPr>
        <a:xfrm>
          <a:off x="0" y="0"/>
          <a:ext cx="0" cy="0"/>
          <a:chOff x="0" y="0"/>
          <a:chExt cx="0" cy="0"/>
        </a:xfrm>
      </p:grpSpPr>
      <p:pic>
        <p:nvPicPr>
          <p:cNvPr id="3" name="Picture 2" descr="Our Mission:&#10;UCF is a public research university invested in unleashing the potential within every individual, enriching the human experience through inclusion, discovery and innovation, and propelling broad-based prosperity for the many communities we serve.">
            <a:extLst>
              <a:ext uri="{FF2B5EF4-FFF2-40B4-BE49-F238E27FC236}">
                <a16:creationId xmlns:a16="http://schemas.microsoft.com/office/drawing/2014/main" id="{DA601791-9AA9-BC4F-A18D-88FAD862105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4268203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Quotation Slide Centered - Yellow">
    <p:spTree>
      <p:nvGrpSpPr>
        <p:cNvPr id="1" name=""/>
        <p:cNvGrpSpPr/>
        <p:nvPr/>
      </p:nvGrpSpPr>
      <p:grpSpPr>
        <a:xfrm>
          <a:off x="0" y="0"/>
          <a:ext cx="0" cy="0"/>
          <a:chOff x="0" y="0"/>
          <a:chExt cx="0" cy="0"/>
        </a:xfrm>
      </p:grpSpPr>
      <p:sp>
        <p:nvSpPr>
          <p:cNvPr id="15" name="Background">
            <a:extLst>
              <a:ext uri="{FF2B5EF4-FFF2-40B4-BE49-F238E27FC236}">
                <a16:creationId xmlns:a16="http://schemas.microsoft.com/office/drawing/2014/main" id="{662C6F28-30A1-E24A-B711-44D6D5D2CFDB}"/>
              </a:ext>
              <a:ext uri="{C183D7F6-B498-43B3-948B-1728B52AA6E4}">
                <adec:decorative xmlns:adec="http://schemas.microsoft.com/office/drawing/2017/decorative" val="1"/>
              </a:ext>
            </a:extLst>
          </p:cNvPr>
          <p:cNvSpPr/>
          <p:nvPr/>
        </p:nvSpPr>
        <p:spPr>
          <a:xfrm>
            <a:off x="0" y="0"/>
            <a:ext cx="12191999" cy="6858000"/>
          </a:xfrm>
          <a:prstGeom prst="rect">
            <a:avLst/>
          </a:prstGeom>
          <a:solidFill>
            <a:srgbClr val="F9C4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cxnSp>
        <p:nvCxnSpPr>
          <p:cNvPr id="10" name="Straight Connector">
            <a:extLst>
              <a:ext uri="{FF2B5EF4-FFF2-40B4-BE49-F238E27FC236}">
                <a16:creationId xmlns:a16="http://schemas.microsoft.com/office/drawing/2014/main" id="{323B8688-1239-F34F-BD8D-5BB9DF7D9FDF}"/>
              </a:ext>
              <a:ext uri="{C183D7F6-B498-43B3-948B-1728B52AA6E4}">
                <adec:decorative xmlns:adec="http://schemas.microsoft.com/office/drawing/2017/decorative" val="1"/>
              </a:ext>
            </a:extLst>
          </p:cNvPr>
          <p:cNvCxnSpPr>
            <a:cxnSpLocks/>
          </p:cNvCxnSpPr>
          <p:nvPr/>
        </p:nvCxnSpPr>
        <p:spPr>
          <a:xfrm>
            <a:off x="4533900" y="1871061"/>
            <a:ext cx="3086100"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Quote">
            <a:extLst>
              <a:ext uri="{FF2B5EF4-FFF2-40B4-BE49-F238E27FC236}">
                <a16:creationId xmlns:a16="http://schemas.microsoft.com/office/drawing/2014/main" id="{5286B22F-3584-D04A-A394-CA6D39BDA011}"/>
              </a:ext>
            </a:extLst>
          </p:cNvPr>
          <p:cNvSpPr>
            <a:spLocks noGrp="1"/>
          </p:cNvSpPr>
          <p:nvPr>
            <p:ph type="ctrTitle" hasCustomPrompt="1"/>
          </p:nvPr>
        </p:nvSpPr>
        <p:spPr>
          <a:xfrm>
            <a:off x="1104900" y="2118511"/>
            <a:ext cx="9982200" cy="2388173"/>
          </a:xfrm>
        </p:spPr>
        <p:txBody>
          <a:bodyPr anchor="ctr" anchorCtr="0"/>
          <a:lstStyle>
            <a:lvl1pPr algn="ctr">
              <a:lnSpc>
                <a:spcPct val="150000"/>
              </a:lnSpc>
              <a:spcAft>
                <a:spcPts val="0"/>
              </a:spcAft>
              <a:defRPr sz="2400" b="0" i="0">
                <a:solidFill>
                  <a:schemeClr val="tx1"/>
                </a:solidFill>
                <a:latin typeface="Arial" panose="020B0604020202020204" pitchFamily="34" charset="0"/>
                <a:cs typeface="Arial" panose="020B0604020202020204" pitchFamily="34" charset="0"/>
              </a:defRPr>
            </a:lvl1pPr>
          </a:lstStyle>
          <a:p>
            <a:r>
              <a:rPr lang="en-US" dirty="0"/>
              <a:t>Click to insert a quote. </a:t>
            </a:r>
            <a:br>
              <a:rPr lang="en-US" dirty="0"/>
            </a:br>
            <a:r>
              <a:rPr lang="en-US" dirty="0"/>
              <a:t>Font size, weight and highlights can be adjusted as needed. </a:t>
            </a:r>
          </a:p>
        </p:txBody>
      </p:sp>
      <p:sp>
        <p:nvSpPr>
          <p:cNvPr id="11" name="Attribution">
            <a:extLst>
              <a:ext uri="{FF2B5EF4-FFF2-40B4-BE49-F238E27FC236}">
                <a16:creationId xmlns:a16="http://schemas.microsoft.com/office/drawing/2014/main" id="{CF26F02E-6F07-4844-89CE-159379ED1A55}"/>
              </a:ext>
            </a:extLst>
          </p:cNvPr>
          <p:cNvSpPr>
            <a:spLocks noGrp="1"/>
          </p:cNvSpPr>
          <p:nvPr>
            <p:ph type="subTitle" idx="1" hasCustomPrompt="1"/>
          </p:nvPr>
        </p:nvSpPr>
        <p:spPr>
          <a:xfrm>
            <a:off x="1104900" y="5001586"/>
            <a:ext cx="9982200" cy="751513"/>
          </a:xfrm>
        </p:spPr>
        <p:txBody>
          <a:bodyPr/>
          <a:lstStyle>
            <a:lvl1pPr marL="0" indent="0" algn="ctr">
              <a:lnSpc>
                <a:spcPct val="100000"/>
              </a:lnSpc>
              <a:spcAft>
                <a:spcPts val="0"/>
              </a:spcAft>
              <a:buNone/>
              <a:defRPr sz="1600" b="0" i="1">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an attribution for the quote</a:t>
            </a:r>
          </a:p>
        </p:txBody>
      </p:sp>
      <p:cxnSp>
        <p:nvCxnSpPr>
          <p:cNvPr id="13" name="Straight Connector">
            <a:extLst>
              <a:ext uri="{FF2B5EF4-FFF2-40B4-BE49-F238E27FC236}">
                <a16:creationId xmlns:a16="http://schemas.microsoft.com/office/drawing/2014/main" id="{AC1233E0-7C19-4F4E-9069-C8514BFC27CF}"/>
              </a:ext>
              <a:ext uri="{C183D7F6-B498-43B3-948B-1728B52AA6E4}">
                <adec:decorative xmlns:adec="http://schemas.microsoft.com/office/drawing/2017/decorative" val="1"/>
              </a:ext>
            </a:extLst>
          </p:cNvPr>
          <p:cNvCxnSpPr>
            <a:cxnSpLocks/>
          </p:cNvCxnSpPr>
          <p:nvPr/>
        </p:nvCxnSpPr>
        <p:spPr>
          <a:xfrm>
            <a:off x="4533900" y="4754135"/>
            <a:ext cx="3086100"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ctangle ">
            <a:extLst>
              <a:ext uri="{FF2B5EF4-FFF2-40B4-BE49-F238E27FC236}">
                <a16:creationId xmlns:a16="http://schemas.microsoft.com/office/drawing/2014/main" id="{372B5F29-DF67-FD42-8E91-1EBD650473E6}"/>
              </a:ext>
              <a:ext uri="{C183D7F6-B498-43B3-948B-1728B52AA6E4}">
                <adec:decorative xmlns:adec="http://schemas.microsoft.com/office/drawing/2017/decorative" val="1"/>
              </a:ext>
            </a:extLst>
          </p:cNvPr>
          <p:cNvSpPr/>
          <p:nvPr/>
        </p:nvSpPr>
        <p:spPr>
          <a:xfrm>
            <a:off x="729048" y="729049"/>
            <a:ext cx="10733903" cy="538257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Large Quotation Mark">
            <a:extLst>
              <a:ext uri="{FF2B5EF4-FFF2-40B4-BE49-F238E27FC236}">
                <a16:creationId xmlns:a16="http://schemas.microsoft.com/office/drawing/2014/main" id="{3932BF08-418B-A342-8AF0-5060E8D290B2}"/>
              </a:ext>
              <a:ext uri="{C183D7F6-B498-43B3-948B-1728B52AA6E4}">
                <adec:decorative xmlns:adec="http://schemas.microsoft.com/office/drawing/2017/decorative" val="1"/>
              </a:ext>
            </a:extLst>
          </p:cNvPr>
          <p:cNvPicPr>
            <a:picLocks noChangeAspect="1"/>
          </p:cNvPicPr>
          <p:nvPr/>
        </p:nvPicPr>
        <p:blipFill rotWithShape="1">
          <a:blip r:embed="rId2"/>
          <a:srcRect l="29772" t="19475" r="29641" b="47417"/>
          <a:stretch/>
        </p:blipFill>
        <p:spPr>
          <a:xfrm>
            <a:off x="5123361" y="846118"/>
            <a:ext cx="1854926" cy="1815737"/>
          </a:xfrm>
          <a:prstGeom prst="rect">
            <a:avLst/>
          </a:prstGeom>
        </p:spPr>
      </p:pic>
    </p:spTree>
    <p:extLst>
      <p:ext uri="{BB962C8B-B14F-4D97-AF65-F5344CB8AC3E}">
        <p14:creationId xmlns:p14="http://schemas.microsoft.com/office/powerpoint/2010/main" val="446349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ation Slide Centered - White">
    <p:spTree>
      <p:nvGrpSpPr>
        <p:cNvPr id="1" name=""/>
        <p:cNvGrpSpPr/>
        <p:nvPr/>
      </p:nvGrpSpPr>
      <p:grpSpPr>
        <a:xfrm>
          <a:off x="0" y="0"/>
          <a:ext cx="0" cy="0"/>
          <a:chOff x="0" y="0"/>
          <a:chExt cx="0" cy="0"/>
        </a:xfrm>
      </p:grpSpPr>
      <p:sp>
        <p:nvSpPr>
          <p:cNvPr id="9" name="Quote">
            <a:extLst>
              <a:ext uri="{FF2B5EF4-FFF2-40B4-BE49-F238E27FC236}">
                <a16:creationId xmlns:a16="http://schemas.microsoft.com/office/drawing/2014/main" id="{5286B22F-3584-D04A-A394-CA6D39BDA011}"/>
              </a:ext>
            </a:extLst>
          </p:cNvPr>
          <p:cNvSpPr>
            <a:spLocks noGrp="1"/>
          </p:cNvSpPr>
          <p:nvPr>
            <p:ph type="ctrTitle" hasCustomPrompt="1"/>
          </p:nvPr>
        </p:nvSpPr>
        <p:spPr>
          <a:xfrm>
            <a:off x="1104900" y="2118511"/>
            <a:ext cx="9982200" cy="2388173"/>
          </a:xfrm>
        </p:spPr>
        <p:txBody>
          <a:bodyPr anchor="ctr" anchorCtr="0"/>
          <a:lstStyle>
            <a:lvl1pPr algn="ctr">
              <a:lnSpc>
                <a:spcPct val="150000"/>
              </a:lnSpc>
              <a:spcAft>
                <a:spcPts val="0"/>
              </a:spcAft>
              <a:defRPr sz="2400" b="0" i="0">
                <a:latin typeface="Arial" panose="020B0604020202020204" pitchFamily="34" charset="0"/>
                <a:cs typeface="Arial" panose="020B0604020202020204" pitchFamily="34" charset="0"/>
              </a:defRPr>
            </a:lvl1pPr>
          </a:lstStyle>
          <a:p>
            <a:r>
              <a:rPr lang="en-US" dirty="0"/>
              <a:t>Click to insert a quote. </a:t>
            </a:r>
            <a:br>
              <a:rPr lang="en-US" dirty="0"/>
            </a:br>
            <a:r>
              <a:rPr lang="en-US" dirty="0"/>
              <a:t>Font size, weight and highlights can be adjusted as needed. </a:t>
            </a:r>
          </a:p>
        </p:txBody>
      </p:sp>
      <p:sp>
        <p:nvSpPr>
          <p:cNvPr id="11" name="Attribution">
            <a:extLst>
              <a:ext uri="{FF2B5EF4-FFF2-40B4-BE49-F238E27FC236}">
                <a16:creationId xmlns:a16="http://schemas.microsoft.com/office/drawing/2014/main" id="{CF26F02E-6F07-4844-89CE-159379ED1A55}"/>
              </a:ext>
            </a:extLst>
          </p:cNvPr>
          <p:cNvSpPr>
            <a:spLocks noGrp="1"/>
          </p:cNvSpPr>
          <p:nvPr>
            <p:ph type="subTitle" idx="1" hasCustomPrompt="1"/>
          </p:nvPr>
        </p:nvSpPr>
        <p:spPr>
          <a:xfrm>
            <a:off x="1104900" y="5001586"/>
            <a:ext cx="9982200" cy="751513"/>
          </a:xfrm>
        </p:spPr>
        <p:txBody>
          <a:bodyPr/>
          <a:lstStyle>
            <a:lvl1pPr marL="0" indent="0" algn="ctr">
              <a:lnSpc>
                <a:spcPct val="100000"/>
              </a:lnSpc>
              <a:spcAft>
                <a:spcPts val="0"/>
              </a:spcAft>
              <a:buNone/>
              <a:defRPr sz="1600" b="0" i="1">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an attribution for the quote</a:t>
            </a:r>
          </a:p>
        </p:txBody>
      </p:sp>
      <p:cxnSp>
        <p:nvCxnSpPr>
          <p:cNvPr id="10" name="Straight Connector">
            <a:extLst>
              <a:ext uri="{FF2B5EF4-FFF2-40B4-BE49-F238E27FC236}">
                <a16:creationId xmlns:a16="http://schemas.microsoft.com/office/drawing/2014/main" id="{323B8688-1239-F34F-BD8D-5BB9DF7D9FDF}"/>
              </a:ext>
              <a:ext uri="{C183D7F6-B498-43B3-948B-1728B52AA6E4}">
                <adec:decorative xmlns:adec="http://schemas.microsoft.com/office/drawing/2017/decorative" val="1"/>
              </a:ext>
            </a:extLst>
          </p:cNvPr>
          <p:cNvCxnSpPr>
            <a:cxnSpLocks/>
          </p:cNvCxnSpPr>
          <p:nvPr/>
        </p:nvCxnSpPr>
        <p:spPr>
          <a:xfrm>
            <a:off x="4533900" y="1871061"/>
            <a:ext cx="3086100"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cxnSp>
        <p:nvCxnSpPr>
          <p:cNvPr id="13" name="Straight Connector">
            <a:extLst>
              <a:ext uri="{FF2B5EF4-FFF2-40B4-BE49-F238E27FC236}">
                <a16:creationId xmlns:a16="http://schemas.microsoft.com/office/drawing/2014/main" id="{AC1233E0-7C19-4F4E-9069-C8514BFC27CF}"/>
              </a:ext>
              <a:ext uri="{C183D7F6-B498-43B3-948B-1728B52AA6E4}">
                <adec:decorative xmlns:adec="http://schemas.microsoft.com/office/drawing/2017/decorative" val="1"/>
              </a:ext>
            </a:extLst>
          </p:cNvPr>
          <p:cNvCxnSpPr>
            <a:cxnSpLocks/>
          </p:cNvCxnSpPr>
          <p:nvPr/>
        </p:nvCxnSpPr>
        <p:spPr>
          <a:xfrm>
            <a:off x="4533900" y="4754135"/>
            <a:ext cx="3086100"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pic>
        <p:nvPicPr>
          <p:cNvPr id="3" name="Large Quotation Mark">
            <a:extLst>
              <a:ext uri="{FF2B5EF4-FFF2-40B4-BE49-F238E27FC236}">
                <a16:creationId xmlns:a16="http://schemas.microsoft.com/office/drawing/2014/main" id="{6284E8BB-5B41-3B46-B995-0E8561FB8EB8}"/>
              </a:ext>
              <a:ext uri="{C183D7F6-B498-43B3-948B-1728B52AA6E4}">
                <adec:decorative xmlns:adec="http://schemas.microsoft.com/office/drawing/2017/decorative" val="1"/>
              </a:ext>
            </a:extLst>
          </p:cNvPr>
          <p:cNvPicPr>
            <a:picLocks noChangeAspect="1"/>
          </p:cNvPicPr>
          <p:nvPr/>
        </p:nvPicPr>
        <p:blipFill rotWithShape="1">
          <a:blip r:embed="rId2"/>
          <a:srcRect l="33584" t="22981" r="31534" b="52423"/>
          <a:stretch/>
        </p:blipFill>
        <p:spPr>
          <a:xfrm>
            <a:off x="5320746" y="1053012"/>
            <a:ext cx="1550505" cy="1311966"/>
          </a:xfrm>
          <a:prstGeom prst="rect">
            <a:avLst/>
          </a:prstGeom>
        </p:spPr>
      </p:pic>
      <p:sp>
        <p:nvSpPr>
          <p:cNvPr id="8" name="Rectangle ">
            <a:extLst>
              <a:ext uri="{FF2B5EF4-FFF2-40B4-BE49-F238E27FC236}">
                <a16:creationId xmlns:a16="http://schemas.microsoft.com/office/drawing/2014/main" id="{372B5F29-DF67-FD42-8E91-1EBD650473E6}"/>
              </a:ext>
              <a:ext uri="{C183D7F6-B498-43B3-948B-1728B52AA6E4}">
                <adec:decorative xmlns:adec="http://schemas.microsoft.com/office/drawing/2017/decorative" val="1"/>
              </a:ext>
            </a:extLst>
          </p:cNvPr>
          <p:cNvSpPr/>
          <p:nvPr/>
        </p:nvSpPr>
        <p:spPr>
          <a:xfrm>
            <a:off x="729048" y="729049"/>
            <a:ext cx="10733903" cy="5382570"/>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1588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Quotation Slide Left - Black">
    <p:spTree>
      <p:nvGrpSpPr>
        <p:cNvPr id="1" name=""/>
        <p:cNvGrpSpPr/>
        <p:nvPr/>
      </p:nvGrpSpPr>
      <p:grpSpPr>
        <a:xfrm>
          <a:off x="0" y="0"/>
          <a:ext cx="0" cy="0"/>
          <a:chOff x="0" y="0"/>
          <a:chExt cx="0" cy="0"/>
        </a:xfrm>
      </p:grpSpPr>
      <p:sp>
        <p:nvSpPr>
          <p:cNvPr id="15" name="Background">
            <a:extLst>
              <a:ext uri="{FF2B5EF4-FFF2-40B4-BE49-F238E27FC236}">
                <a16:creationId xmlns:a16="http://schemas.microsoft.com/office/drawing/2014/main" id="{662C6F28-30A1-E24A-B711-44D6D5D2CFDB}"/>
              </a:ext>
              <a:ext uri="{C183D7F6-B498-43B3-948B-1728B52AA6E4}">
                <adec:decorative xmlns:adec="http://schemas.microsoft.com/office/drawing/2017/decorative" val="1"/>
              </a:ext>
            </a:extLst>
          </p:cNvPr>
          <p:cNvSpPr/>
          <p:nvPr/>
        </p:nvSpPr>
        <p:spPr>
          <a:xfrm>
            <a:off x="0" y="0"/>
            <a:ext cx="121919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9" name="Quote">
            <a:extLst>
              <a:ext uri="{FF2B5EF4-FFF2-40B4-BE49-F238E27FC236}">
                <a16:creationId xmlns:a16="http://schemas.microsoft.com/office/drawing/2014/main" id="{5286B22F-3584-D04A-A394-CA6D39BDA011}"/>
              </a:ext>
            </a:extLst>
          </p:cNvPr>
          <p:cNvSpPr>
            <a:spLocks noGrp="1"/>
          </p:cNvSpPr>
          <p:nvPr>
            <p:ph type="ctrTitle" hasCustomPrompt="1"/>
          </p:nvPr>
        </p:nvSpPr>
        <p:spPr>
          <a:xfrm>
            <a:off x="1104900" y="2118511"/>
            <a:ext cx="9982200" cy="2388173"/>
          </a:xfrm>
        </p:spPr>
        <p:txBody>
          <a:bodyPr anchor="ctr" anchorCtr="0"/>
          <a:lstStyle>
            <a:lvl1pPr algn="l">
              <a:lnSpc>
                <a:spcPct val="150000"/>
              </a:lnSpc>
              <a:spcAft>
                <a:spcPts val="0"/>
              </a:spcAft>
              <a:defRPr sz="2400" b="0" i="0">
                <a:solidFill>
                  <a:schemeClr val="bg1"/>
                </a:solidFill>
                <a:latin typeface="Arial" panose="020B0604020202020204" pitchFamily="34" charset="0"/>
                <a:cs typeface="Arial" panose="020B0604020202020204" pitchFamily="34" charset="0"/>
              </a:defRPr>
            </a:lvl1pPr>
          </a:lstStyle>
          <a:p>
            <a:r>
              <a:rPr lang="en-US" dirty="0"/>
              <a:t>Click to insert a quote. </a:t>
            </a:r>
            <a:br>
              <a:rPr lang="en-US" dirty="0"/>
            </a:br>
            <a:r>
              <a:rPr lang="en-US" dirty="0"/>
              <a:t>Font size, emphasis and highlights can be adjusted as needed. </a:t>
            </a:r>
          </a:p>
        </p:txBody>
      </p:sp>
      <p:sp>
        <p:nvSpPr>
          <p:cNvPr id="11" name="Attribution">
            <a:extLst>
              <a:ext uri="{FF2B5EF4-FFF2-40B4-BE49-F238E27FC236}">
                <a16:creationId xmlns:a16="http://schemas.microsoft.com/office/drawing/2014/main" id="{CF26F02E-6F07-4844-89CE-159379ED1A55}"/>
              </a:ext>
            </a:extLst>
          </p:cNvPr>
          <p:cNvSpPr>
            <a:spLocks noGrp="1"/>
          </p:cNvSpPr>
          <p:nvPr>
            <p:ph type="subTitle" idx="1" hasCustomPrompt="1"/>
          </p:nvPr>
        </p:nvSpPr>
        <p:spPr>
          <a:xfrm>
            <a:off x="1104900" y="5001586"/>
            <a:ext cx="9982200" cy="751513"/>
          </a:xfrm>
        </p:spPr>
        <p:txBody>
          <a:bodyPr/>
          <a:lstStyle>
            <a:lvl1pPr marL="0" indent="0" algn="l">
              <a:lnSpc>
                <a:spcPct val="100000"/>
              </a:lnSpc>
              <a:spcAft>
                <a:spcPts val="0"/>
              </a:spcAft>
              <a:buNone/>
              <a:defRPr sz="1600" b="0" i="1">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an attribution for the quote</a:t>
            </a:r>
          </a:p>
        </p:txBody>
      </p:sp>
      <p:cxnSp>
        <p:nvCxnSpPr>
          <p:cNvPr id="13" name="Straight Connector">
            <a:extLst>
              <a:ext uri="{FF2B5EF4-FFF2-40B4-BE49-F238E27FC236}">
                <a16:creationId xmlns:a16="http://schemas.microsoft.com/office/drawing/2014/main" id="{AC1233E0-7C19-4F4E-9069-C8514BFC27CF}"/>
              </a:ext>
              <a:ext uri="{C183D7F6-B498-43B3-948B-1728B52AA6E4}">
                <adec:decorative xmlns:adec="http://schemas.microsoft.com/office/drawing/2017/decorative" val="1"/>
              </a:ext>
            </a:extLst>
          </p:cNvPr>
          <p:cNvCxnSpPr>
            <a:cxnSpLocks/>
          </p:cNvCxnSpPr>
          <p:nvPr/>
        </p:nvCxnSpPr>
        <p:spPr>
          <a:xfrm>
            <a:off x="1104900" y="4754135"/>
            <a:ext cx="3086100"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pic>
        <p:nvPicPr>
          <p:cNvPr id="3" name="Large Quotation Mark">
            <a:extLst>
              <a:ext uri="{FF2B5EF4-FFF2-40B4-BE49-F238E27FC236}">
                <a16:creationId xmlns:a16="http://schemas.microsoft.com/office/drawing/2014/main" id="{6284E8BB-5B41-3B46-B995-0E8561FB8EB8}"/>
              </a:ext>
              <a:ext uri="{C183D7F6-B498-43B3-948B-1728B52AA6E4}">
                <adec:decorative xmlns:adec="http://schemas.microsoft.com/office/drawing/2017/decorative" val="1"/>
              </a:ext>
            </a:extLst>
          </p:cNvPr>
          <p:cNvPicPr>
            <a:picLocks noChangeAspect="1"/>
          </p:cNvPicPr>
          <p:nvPr/>
        </p:nvPicPr>
        <p:blipFill rotWithShape="1">
          <a:blip r:embed="rId2"/>
          <a:srcRect l="33584" t="22981" r="31534" b="52423"/>
          <a:stretch/>
        </p:blipFill>
        <p:spPr>
          <a:xfrm>
            <a:off x="996940" y="1053012"/>
            <a:ext cx="1550505" cy="1311966"/>
          </a:xfrm>
          <a:prstGeom prst="rect">
            <a:avLst/>
          </a:prstGeom>
        </p:spPr>
      </p:pic>
    </p:spTree>
    <p:extLst>
      <p:ext uri="{BB962C8B-B14F-4D97-AF65-F5344CB8AC3E}">
        <p14:creationId xmlns:p14="http://schemas.microsoft.com/office/powerpoint/2010/main" val="2150193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Quotation Slide Left - White">
    <p:spTree>
      <p:nvGrpSpPr>
        <p:cNvPr id="1" name=""/>
        <p:cNvGrpSpPr/>
        <p:nvPr/>
      </p:nvGrpSpPr>
      <p:grpSpPr>
        <a:xfrm>
          <a:off x="0" y="0"/>
          <a:ext cx="0" cy="0"/>
          <a:chOff x="0" y="0"/>
          <a:chExt cx="0" cy="0"/>
        </a:xfrm>
      </p:grpSpPr>
      <p:sp>
        <p:nvSpPr>
          <p:cNvPr id="9" name="Quote">
            <a:extLst>
              <a:ext uri="{FF2B5EF4-FFF2-40B4-BE49-F238E27FC236}">
                <a16:creationId xmlns:a16="http://schemas.microsoft.com/office/drawing/2014/main" id="{5286B22F-3584-D04A-A394-CA6D39BDA011}"/>
              </a:ext>
            </a:extLst>
          </p:cNvPr>
          <p:cNvSpPr>
            <a:spLocks noGrp="1"/>
          </p:cNvSpPr>
          <p:nvPr>
            <p:ph type="ctrTitle" hasCustomPrompt="1"/>
          </p:nvPr>
        </p:nvSpPr>
        <p:spPr>
          <a:xfrm>
            <a:off x="1104900" y="2118511"/>
            <a:ext cx="9982200" cy="2388173"/>
          </a:xfrm>
        </p:spPr>
        <p:txBody>
          <a:bodyPr anchor="ctr" anchorCtr="0"/>
          <a:lstStyle>
            <a:lvl1pPr algn="l">
              <a:lnSpc>
                <a:spcPct val="150000"/>
              </a:lnSpc>
              <a:spcAft>
                <a:spcPts val="0"/>
              </a:spcAft>
              <a:defRPr sz="2400" b="0" i="0">
                <a:solidFill>
                  <a:schemeClr val="tx1"/>
                </a:solidFill>
                <a:latin typeface="Arial" panose="020B0604020202020204" pitchFamily="34" charset="0"/>
                <a:cs typeface="Arial" panose="020B0604020202020204" pitchFamily="34" charset="0"/>
              </a:defRPr>
            </a:lvl1pPr>
          </a:lstStyle>
          <a:p>
            <a:r>
              <a:rPr lang="en-US" dirty="0"/>
              <a:t>Click to insert a quote. </a:t>
            </a:r>
            <a:br>
              <a:rPr lang="en-US" dirty="0"/>
            </a:br>
            <a:r>
              <a:rPr lang="en-US" dirty="0"/>
              <a:t>Font size, emphasis and highlights can be adjusted as needed. </a:t>
            </a:r>
          </a:p>
        </p:txBody>
      </p:sp>
      <p:sp>
        <p:nvSpPr>
          <p:cNvPr id="11" name="Attribution">
            <a:extLst>
              <a:ext uri="{FF2B5EF4-FFF2-40B4-BE49-F238E27FC236}">
                <a16:creationId xmlns:a16="http://schemas.microsoft.com/office/drawing/2014/main" id="{CF26F02E-6F07-4844-89CE-159379ED1A55}"/>
              </a:ext>
            </a:extLst>
          </p:cNvPr>
          <p:cNvSpPr>
            <a:spLocks noGrp="1"/>
          </p:cNvSpPr>
          <p:nvPr>
            <p:ph type="subTitle" idx="1" hasCustomPrompt="1"/>
          </p:nvPr>
        </p:nvSpPr>
        <p:spPr>
          <a:xfrm>
            <a:off x="1104900" y="5001586"/>
            <a:ext cx="9982200" cy="751513"/>
          </a:xfrm>
        </p:spPr>
        <p:txBody>
          <a:bodyPr/>
          <a:lstStyle>
            <a:lvl1pPr marL="0" indent="0" algn="l">
              <a:lnSpc>
                <a:spcPct val="100000"/>
              </a:lnSpc>
              <a:spcAft>
                <a:spcPts val="0"/>
              </a:spcAft>
              <a:buNone/>
              <a:defRPr sz="1600" b="0" i="1">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an attribution for the quote</a:t>
            </a:r>
          </a:p>
        </p:txBody>
      </p:sp>
      <p:cxnSp>
        <p:nvCxnSpPr>
          <p:cNvPr id="13" name="Straight Connector">
            <a:extLst>
              <a:ext uri="{FF2B5EF4-FFF2-40B4-BE49-F238E27FC236}">
                <a16:creationId xmlns:a16="http://schemas.microsoft.com/office/drawing/2014/main" id="{AC1233E0-7C19-4F4E-9069-C8514BFC27CF}"/>
              </a:ext>
              <a:ext uri="{C183D7F6-B498-43B3-948B-1728B52AA6E4}">
                <adec:decorative xmlns:adec="http://schemas.microsoft.com/office/drawing/2017/decorative" val="1"/>
              </a:ext>
            </a:extLst>
          </p:cNvPr>
          <p:cNvCxnSpPr>
            <a:cxnSpLocks/>
          </p:cNvCxnSpPr>
          <p:nvPr/>
        </p:nvCxnSpPr>
        <p:spPr>
          <a:xfrm>
            <a:off x="1104900" y="4754135"/>
            <a:ext cx="3086100" cy="0"/>
          </a:xfrm>
          <a:prstGeom prst="line">
            <a:avLst/>
          </a:prstGeom>
          <a:ln w="50800">
            <a:solidFill>
              <a:srgbClr val="F9C423"/>
            </a:solidFill>
          </a:ln>
        </p:spPr>
        <p:style>
          <a:lnRef idx="1">
            <a:schemeClr val="accent1"/>
          </a:lnRef>
          <a:fillRef idx="0">
            <a:schemeClr val="accent1"/>
          </a:fillRef>
          <a:effectRef idx="0">
            <a:schemeClr val="accent1"/>
          </a:effectRef>
          <a:fontRef idx="minor">
            <a:schemeClr val="tx1"/>
          </a:fontRef>
        </p:style>
      </p:cxnSp>
      <p:pic>
        <p:nvPicPr>
          <p:cNvPr id="3" name="Large Quotation Mark">
            <a:extLst>
              <a:ext uri="{FF2B5EF4-FFF2-40B4-BE49-F238E27FC236}">
                <a16:creationId xmlns:a16="http://schemas.microsoft.com/office/drawing/2014/main" id="{6284E8BB-5B41-3B46-B995-0E8561FB8EB8}"/>
              </a:ext>
              <a:ext uri="{C183D7F6-B498-43B3-948B-1728B52AA6E4}">
                <adec:decorative xmlns:adec="http://schemas.microsoft.com/office/drawing/2017/decorative" val="1"/>
              </a:ext>
            </a:extLst>
          </p:cNvPr>
          <p:cNvPicPr>
            <a:picLocks noChangeAspect="1"/>
          </p:cNvPicPr>
          <p:nvPr/>
        </p:nvPicPr>
        <p:blipFill rotWithShape="1">
          <a:blip r:embed="rId2"/>
          <a:srcRect l="33584" t="22981" r="31534" b="52423"/>
          <a:stretch/>
        </p:blipFill>
        <p:spPr>
          <a:xfrm>
            <a:off x="996940" y="1053012"/>
            <a:ext cx="1550505" cy="1311966"/>
          </a:xfrm>
          <a:prstGeom prst="rect">
            <a:avLst/>
          </a:prstGeom>
        </p:spPr>
      </p:pic>
    </p:spTree>
    <p:extLst>
      <p:ext uri="{BB962C8B-B14F-4D97-AF65-F5344CB8AC3E}">
        <p14:creationId xmlns:p14="http://schemas.microsoft.com/office/powerpoint/2010/main" val="3020058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theme" Target="../theme/theme2.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DCA12D-D286-E34D-BA6B-24F03D040177}"/>
              </a:ext>
            </a:extLst>
          </p:cNvPr>
          <p:cNvSpPr>
            <a:spLocks noGrp="1"/>
          </p:cNvSpPr>
          <p:nvPr>
            <p:ph type="title"/>
          </p:nvPr>
        </p:nvSpPr>
        <p:spPr>
          <a:xfrm>
            <a:off x="1104900" y="1110050"/>
            <a:ext cx="9982201" cy="718150"/>
          </a:xfrm>
          <a:prstGeom prst="rect">
            <a:avLst/>
          </a:prstGeom>
        </p:spPr>
        <p:txBody>
          <a:bodyPr vert="horz" lIns="0" tIns="0" rIns="0" bIns="0" rtlCol="0" anchor="b"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1FC2AB8-F1CC-E549-B630-EB13F46746E5}"/>
              </a:ext>
            </a:extLst>
          </p:cNvPr>
          <p:cNvSpPr>
            <a:spLocks noGrp="1"/>
          </p:cNvSpPr>
          <p:nvPr>
            <p:ph type="body" idx="1"/>
          </p:nvPr>
        </p:nvSpPr>
        <p:spPr>
          <a:xfrm>
            <a:off x="1104900" y="1954060"/>
            <a:ext cx="9982201" cy="3793890"/>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a:extLst>
              <a:ext uri="{FF2B5EF4-FFF2-40B4-BE49-F238E27FC236}">
                <a16:creationId xmlns:a16="http://schemas.microsoft.com/office/drawing/2014/main" id="{44A9B4ED-93C8-714A-8B1D-43EF141E0CD0}"/>
              </a:ext>
              <a:ext uri="{C183D7F6-B498-43B3-948B-1728B52AA6E4}">
                <adec:decorative xmlns:adec="http://schemas.microsoft.com/office/drawing/2017/decorative" val="1"/>
              </a:ext>
            </a:extLst>
          </p:cNvPr>
          <p:cNvSpPr txBox="1"/>
          <p:nvPr userDrawn="1"/>
        </p:nvSpPr>
        <p:spPr>
          <a:xfrm>
            <a:off x="723900" y="6432492"/>
            <a:ext cx="2052754"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i="0" dirty="0">
                <a:solidFill>
                  <a:schemeClr val="bg2">
                    <a:lumMod val="50000"/>
                  </a:schemeClr>
                </a:solidFill>
                <a:latin typeface="Arial" panose="020B0604020202020204" pitchFamily="34" charset="0"/>
                <a:ea typeface="Verdana" panose="020B0604030504040204" pitchFamily="34" charset="0"/>
                <a:cs typeface="Arial" panose="020B0604020202020204" pitchFamily="34" charset="0"/>
              </a:rPr>
              <a:t>University of Central Florida</a:t>
            </a:r>
          </a:p>
        </p:txBody>
      </p:sp>
      <p:sp>
        <p:nvSpPr>
          <p:cNvPr id="5" name="Page Number">
            <a:extLst>
              <a:ext uri="{FF2B5EF4-FFF2-40B4-BE49-F238E27FC236}">
                <a16:creationId xmlns:a16="http://schemas.microsoft.com/office/drawing/2014/main" id="{89844F1C-2F28-1E4A-B4F0-CE9DDE546ECD}"/>
              </a:ext>
            </a:extLst>
          </p:cNvPr>
          <p:cNvSpPr txBox="1"/>
          <p:nvPr userDrawn="1"/>
        </p:nvSpPr>
        <p:spPr>
          <a:xfrm>
            <a:off x="9415346" y="6432492"/>
            <a:ext cx="2052754" cy="153888"/>
          </a:xfrm>
          <a:prstGeom prst="rect">
            <a:avLst/>
          </a:prstGeom>
          <a:noFill/>
        </p:spPr>
        <p:txBody>
          <a:bodyPr wrap="square" lIns="0" tIns="0" rIns="0" bIns="0" rtlCol="0">
            <a:spAutoFit/>
          </a:bodyPr>
          <a:lstStyle/>
          <a:p>
            <a:pPr algn="r"/>
            <a:r>
              <a:rPr lang="en-US" sz="1000" b="0" i="0" dirty="0">
                <a:solidFill>
                  <a:schemeClr val="bg2">
                    <a:lumMod val="50000"/>
                  </a:schemeClr>
                </a:solidFill>
                <a:latin typeface="Arial" panose="020B0604020202020204" pitchFamily="34" charset="0"/>
                <a:ea typeface="Verdana" panose="020B0604030504040204" pitchFamily="34" charset="0"/>
                <a:cs typeface="Arial" panose="020B0604020202020204" pitchFamily="34" charset="0"/>
              </a:rPr>
              <a:t>Page </a:t>
            </a:r>
            <a:fld id="{2CB46002-6C40-404C-904C-C9A970A01033}" type="slidenum">
              <a:rPr lang="en-US" sz="1000" b="0" i="0" smtClean="0">
                <a:solidFill>
                  <a:schemeClr val="bg2">
                    <a:lumMod val="50000"/>
                  </a:schemeClr>
                </a:solidFill>
                <a:latin typeface="Arial" panose="020B0604020202020204" pitchFamily="34" charset="0"/>
                <a:ea typeface="Verdana" panose="020B0604030504040204" pitchFamily="34" charset="0"/>
                <a:cs typeface="Arial" panose="020B0604020202020204" pitchFamily="34" charset="0"/>
              </a:rPr>
              <a:pPr algn="r"/>
              <a:t>‹#›</a:t>
            </a:fld>
            <a:endParaRPr lang="en-US" sz="1000" b="0" i="0" dirty="0">
              <a:solidFill>
                <a:schemeClr val="bg2">
                  <a:lumMod val="50000"/>
                </a:schemeClr>
              </a:solidFill>
              <a:latin typeface="Arial" panose="020B0604020202020204" pitchFamily="34" charset="0"/>
              <a:ea typeface="Verdana" panose="020B0604030504040204" pitchFamily="34" charset="0"/>
              <a:cs typeface="Arial" panose="020B0604020202020204" pitchFamily="34" charset="0"/>
            </a:endParaRPr>
          </a:p>
        </p:txBody>
      </p:sp>
    </p:spTree>
    <p:extLst>
      <p:ext uri="{BB962C8B-B14F-4D97-AF65-F5344CB8AC3E}">
        <p14:creationId xmlns:p14="http://schemas.microsoft.com/office/powerpoint/2010/main" val="2490948535"/>
      </p:ext>
    </p:extLst>
  </p:cSld>
  <p:clrMap bg1="lt1" tx1="dk1" bg2="lt2" tx2="dk2" accent1="accent1" accent2="accent2" accent3="accent3" accent4="accent4" accent5="accent5" accent6="accent6" hlink="hlink" folHlink="folHlink"/>
  <p:sldLayoutIdLst>
    <p:sldLayoutId id="2147483806" r:id="rId1"/>
    <p:sldLayoutId id="2147483855" r:id="rId2"/>
    <p:sldLayoutId id="2147483856" r:id="rId3"/>
    <p:sldLayoutId id="2147483846" r:id="rId4"/>
    <p:sldLayoutId id="2147483848" r:id="rId5"/>
    <p:sldLayoutId id="2147483851" r:id="rId6"/>
    <p:sldLayoutId id="2147483852" r:id="rId7"/>
    <p:sldLayoutId id="2147483853" r:id="rId8"/>
    <p:sldLayoutId id="2147483854" r:id="rId9"/>
    <p:sldLayoutId id="2147483857" r:id="rId10"/>
    <p:sldLayoutId id="2147483858" r:id="rId11"/>
    <p:sldLayoutId id="2147483859" r:id="rId12"/>
  </p:sldLayoutIdLst>
  <p:txStyles>
    <p:titleStyle>
      <a:lvl1pPr algn="l" defTabSz="914400" rtl="0" eaLnBrk="1" latinLnBrk="0" hangingPunct="1">
        <a:lnSpc>
          <a:spcPct val="100000"/>
        </a:lnSpc>
        <a:spcBef>
          <a:spcPct val="0"/>
        </a:spcBef>
        <a:buNone/>
        <a:defRPr sz="2400" b="1" i="0" kern="1200">
          <a:solidFill>
            <a:schemeClr val="tx1"/>
          </a:solidFill>
          <a:latin typeface="Arial Black" panose="020B0604020202020204" pitchFamily="34" charset="0"/>
          <a:ea typeface="+mj-ea"/>
          <a:cs typeface="Arial Black" panose="020B0604020202020204" pitchFamily="34" charset="0"/>
        </a:defRPr>
      </a:lvl1pPr>
    </p:titleStyle>
    <p:bodyStyle>
      <a:lvl1pPr marL="228600" indent="-228600" algn="l" defTabSz="914400" rtl="0" eaLnBrk="1" latinLnBrk="0" hangingPunct="1">
        <a:lnSpc>
          <a:spcPct val="150000"/>
        </a:lnSpc>
        <a:spcBef>
          <a:spcPts val="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50000"/>
        </a:lnSpc>
        <a:spcBef>
          <a:spcPts val="50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50000"/>
        </a:lnSpc>
        <a:spcBef>
          <a:spcPts val="50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50000"/>
        </a:lnSpc>
        <a:spcBef>
          <a:spcPts val="50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50000"/>
        </a:lnSpc>
        <a:spcBef>
          <a:spcPts val="50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56">
          <p15:clr>
            <a:srgbClr val="F26B43"/>
          </p15:clr>
        </p15:guide>
        <p15:guide id="2" pos="7224">
          <p15:clr>
            <a:srgbClr val="F26B43"/>
          </p15:clr>
        </p15:guide>
        <p15:guide id="3" pos="696">
          <p15:clr>
            <a:srgbClr val="5ACBF0"/>
          </p15:clr>
        </p15:guide>
        <p15:guide id="4" pos="6984">
          <p15:clr>
            <a:srgbClr val="5ACBF0"/>
          </p15:clr>
        </p15:guide>
        <p15:guide id="9" orient="horz" pos="3840">
          <p15:clr>
            <a:srgbClr val="F26B43"/>
          </p15:clr>
        </p15:guide>
        <p15:guide id="10" orient="horz" pos="456">
          <p15:clr>
            <a:srgbClr val="F26B43"/>
          </p15:clr>
        </p15:guide>
        <p15:guide id="11" orient="horz" pos="696">
          <p15:clr>
            <a:srgbClr val="5ACBF0"/>
          </p15:clr>
        </p15:guide>
        <p15:guide id="12" orient="horz" pos="3624">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DCA12D-D286-E34D-BA6B-24F03D040177}"/>
              </a:ext>
            </a:extLst>
          </p:cNvPr>
          <p:cNvSpPr>
            <a:spLocks noGrp="1"/>
          </p:cNvSpPr>
          <p:nvPr>
            <p:ph type="title"/>
          </p:nvPr>
        </p:nvSpPr>
        <p:spPr>
          <a:xfrm>
            <a:off x="1104900" y="1110050"/>
            <a:ext cx="9982201" cy="718150"/>
          </a:xfrm>
          <a:prstGeom prst="rect">
            <a:avLst/>
          </a:prstGeom>
        </p:spPr>
        <p:txBody>
          <a:bodyPr vert="horz" lIns="0" tIns="0" rIns="0" bIns="0" rtlCol="0" anchor="b" anchorCtr="0">
            <a:noAutofit/>
          </a:bodyPr>
          <a:lstStyle/>
          <a:p>
            <a:r>
              <a:rPr lang="en-US" dirty="0"/>
              <a:t>Click to edit Master title style</a:t>
            </a:r>
          </a:p>
        </p:txBody>
      </p:sp>
      <p:sp>
        <p:nvSpPr>
          <p:cNvPr id="3" name="Text Placeholder 2">
            <a:extLst>
              <a:ext uri="{FF2B5EF4-FFF2-40B4-BE49-F238E27FC236}">
                <a16:creationId xmlns:a16="http://schemas.microsoft.com/office/drawing/2014/main" id="{A1FC2AB8-F1CC-E549-B630-EB13F46746E5}"/>
              </a:ext>
            </a:extLst>
          </p:cNvPr>
          <p:cNvSpPr>
            <a:spLocks noGrp="1"/>
          </p:cNvSpPr>
          <p:nvPr>
            <p:ph type="body" idx="1"/>
          </p:nvPr>
        </p:nvSpPr>
        <p:spPr>
          <a:xfrm>
            <a:off x="1104900" y="1954060"/>
            <a:ext cx="9982201" cy="3793890"/>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a:extLst>
              <a:ext uri="{FF2B5EF4-FFF2-40B4-BE49-F238E27FC236}">
                <a16:creationId xmlns:a16="http://schemas.microsoft.com/office/drawing/2014/main" id="{C3C2240D-AECF-A74C-B5C6-0F0D20745E22}"/>
              </a:ext>
              <a:ext uri="{C183D7F6-B498-43B3-948B-1728B52AA6E4}">
                <adec:decorative xmlns:adec="http://schemas.microsoft.com/office/drawing/2017/decorative" val="1"/>
              </a:ext>
            </a:extLst>
          </p:cNvPr>
          <p:cNvSpPr txBox="1"/>
          <p:nvPr userDrawn="1"/>
        </p:nvSpPr>
        <p:spPr>
          <a:xfrm>
            <a:off x="723900" y="6432492"/>
            <a:ext cx="2052754" cy="15388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i="0" dirty="0">
                <a:solidFill>
                  <a:schemeClr val="bg2">
                    <a:lumMod val="50000"/>
                  </a:schemeClr>
                </a:solidFill>
                <a:latin typeface="Arial" panose="020B0604020202020204" pitchFamily="34" charset="0"/>
                <a:ea typeface="Verdana" panose="020B0604030504040204" pitchFamily="34" charset="0"/>
                <a:cs typeface="Arial" panose="020B0604020202020204" pitchFamily="34" charset="0"/>
              </a:rPr>
              <a:t>University of Central Florida</a:t>
            </a:r>
          </a:p>
        </p:txBody>
      </p:sp>
      <p:sp>
        <p:nvSpPr>
          <p:cNvPr id="5" name="Page Number">
            <a:extLst>
              <a:ext uri="{FF2B5EF4-FFF2-40B4-BE49-F238E27FC236}">
                <a16:creationId xmlns:a16="http://schemas.microsoft.com/office/drawing/2014/main" id="{EE16C111-6EB6-4241-A8F2-7E41B94809DE}"/>
              </a:ext>
            </a:extLst>
          </p:cNvPr>
          <p:cNvSpPr txBox="1"/>
          <p:nvPr userDrawn="1"/>
        </p:nvSpPr>
        <p:spPr>
          <a:xfrm>
            <a:off x="9415346" y="6432492"/>
            <a:ext cx="2052754" cy="153888"/>
          </a:xfrm>
          <a:prstGeom prst="rect">
            <a:avLst/>
          </a:prstGeom>
          <a:noFill/>
        </p:spPr>
        <p:txBody>
          <a:bodyPr wrap="square" lIns="0" tIns="0" rIns="0" bIns="0" rtlCol="0">
            <a:spAutoFit/>
          </a:bodyPr>
          <a:lstStyle/>
          <a:p>
            <a:pPr algn="r"/>
            <a:r>
              <a:rPr lang="en-US" sz="1000" b="0" i="0" dirty="0">
                <a:solidFill>
                  <a:schemeClr val="bg2">
                    <a:lumMod val="50000"/>
                  </a:schemeClr>
                </a:solidFill>
                <a:latin typeface="Arial" panose="020B0604020202020204" pitchFamily="34" charset="0"/>
                <a:ea typeface="Verdana" panose="020B0604030504040204" pitchFamily="34" charset="0"/>
                <a:cs typeface="Arial" panose="020B0604020202020204" pitchFamily="34" charset="0"/>
              </a:rPr>
              <a:t>Page </a:t>
            </a:r>
            <a:fld id="{2CB46002-6C40-404C-904C-C9A970A01033}" type="slidenum">
              <a:rPr lang="en-US" sz="1000" b="0" i="0" smtClean="0">
                <a:solidFill>
                  <a:schemeClr val="bg2">
                    <a:lumMod val="50000"/>
                  </a:schemeClr>
                </a:solidFill>
                <a:latin typeface="Arial" panose="020B0604020202020204" pitchFamily="34" charset="0"/>
                <a:ea typeface="Verdana" panose="020B0604030504040204" pitchFamily="34" charset="0"/>
                <a:cs typeface="Arial" panose="020B0604020202020204" pitchFamily="34" charset="0"/>
              </a:rPr>
              <a:pPr algn="r"/>
              <a:t>‹#›</a:t>
            </a:fld>
            <a:endParaRPr lang="en-US" sz="1000" b="0" i="0" dirty="0">
              <a:solidFill>
                <a:schemeClr val="bg2">
                  <a:lumMod val="50000"/>
                </a:schemeClr>
              </a:solidFill>
              <a:latin typeface="Arial" panose="020B0604020202020204" pitchFamily="34" charset="0"/>
              <a:ea typeface="Verdana" panose="020B0604030504040204" pitchFamily="34" charset="0"/>
              <a:cs typeface="Arial" panose="020B0604020202020204" pitchFamily="34" charset="0"/>
            </a:endParaRPr>
          </a:p>
        </p:txBody>
      </p:sp>
    </p:spTree>
    <p:extLst>
      <p:ext uri="{BB962C8B-B14F-4D97-AF65-F5344CB8AC3E}">
        <p14:creationId xmlns:p14="http://schemas.microsoft.com/office/powerpoint/2010/main" val="3624026629"/>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60" r:id="rId7"/>
    <p:sldLayoutId id="2147483803" r:id="rId8"/>
    <p:sldLayoutId id="2147483804" r:id="rId9"/>
    <p:sldLayoutId id="2147483805" r:id="rId10"/>
  </p:sldLayoutIdLst>
  <p:txStyles>
    <p:titleStyle>
      <a:lvl1pPr algn="l" defTabSz="914400" rtl="0" eaLnBrk="1" latinLnBrk="0" hangingPunct="1">
        <a:lnSpc>
          <a:spcPct val="100000"/>
        </a:lnSpc>
        <a:spcBef>
          <a:spcPct val="0"/>
        </a:spcBef>
        <a:buNone/>
        <a:defRPr sz="2400" b="1" i="0" kern="1200">
          <a:solidFill>
            <a:schemeClr val="tx1"/>
          </a:solidFill>
          <a:latin typeface="Arial Black" panose="020B0604020202020204" pitchFamily="34" charset="0"/>
          <a:ea typeface="+mj-ea"/>
          <a:cs typeface="Arial Black" panose="020B0604020202020204" pitchFamily="34" charset="0"/>
        </a:defRPr>
      </a:lvl1pPr>
    </p:titleStyle>
    <p:bodyStyle>
      <a:lvl1pPr marL="228600" indent="-228600" algn="l" defTabSz="914400" rtl="0" eaLnBrk="1" latinLnBrk="0" hangingPunct="1">
        <a:lnSpc>
          <a:spcPct val="150000"/>
        </a:lnSpc>
        <a:spcBef>
          <a:spcPts val="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50000"/>
        </a:lnSpc>
        <a:spcBef>
          <a:spcPts val="50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50000"/>
        </a:lnSpc>
        <a:spcBef>
          <a:spcPts val="50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50000"/>
        </a:lnSpc>
        <a:spcBef>
          <a:spcPts val="50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50000"/>
        </a:lnSpc>
        <a:spcBef>
          <a:spcPts val="500"/>
        </a:spcBef>
        <a:spcAft>
          <a:spcPts val="1000"/>
        </a:spcAft>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56">
          <p15:clr>
            <a:srgbClr val="F26B43"/>
          </p15:clr>
        </p15:guide>
        <p15:guide id="2" pos="7224">
          <p15:clr>
            <a:srgbClr val="F26B43"/>
          </p15:clr>
        </p15:guide>
        <p15:guide id="3" pos="696">
          <p15:clr>
            <a:srgbClr val="5ACBF0"/>
          </p15:clr>
        </p15:guide>
        <p15:guide id="4" pos="6984">
          <p15:clr>
            <a:srgbClr val="5ACBF0"/>
          </p15:clr>
        </p15:guide>
        <p15:guide id="9" orient="horz" pos="3840">
          <p15:clr>
            <a:srgbClr val="F26B43"/>
          </p15:clr>
        </p15:guide>
        <p15:guide id="10" orient="horz" pos="432" userDrawn="1">
          <p15:clr>
            <a:srgbClr val="F26B43"/>
          </p15:clr>
        </p15:guide>
        <p15:guide id="11" orient="horz" pos="696">
          <p15:clr>
            <a:srgbClr val="5ACBF0"/>
          </p15:clr>
        </p15:guide>
        <p15:guide id="12" orient="horz" pos="3624">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5.xml"/><Relationship Id="rId5" Type="http://schemas.openxmlformats.org/officeDocument/2006/relationships/image" Target="../media/image12.jpeg"/><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0C56A-A605-9448-8327-FF233C9538AD}"/>
              </a:ext>
            </a:extLst>
          </p:cNvPr>
          <p:cNvSpPr>
            <a:spLocks noGrp="1"/>
          </p:cNvSpPr>
          <p:nvPr>
            <p:ph type="ctrTitle"/>
          </p:nvPr>
        </p:nvSpPr>
        <p:spPr/>
        <p:txBody>
          <a:bodyPr anchor="b">
            <a:normAutofit fontScale="90000"/>
          </a:bodyPr>
          <a:lstStyle/>
          <a:p>
            <a:r>
              <a:rPr lang="en-US" dirty="0"/>
              <a:t>Improving Cybersecurity Culture in the Workplace: A Study of Training Practices and Perceptions</a:t>
            </a:r>
          </a:p>
        </p:txBody>
      </p:sp>
      <p:sp>
        <p:nvSpPr>
          <p:cNvPr id="3" name="Subtitle 2">
            <a:extLst>
              <a:ext uri="{FF2B5EF4-FFF2-40B4-BE49-F238E27FC236}">
                <a16:creationId xmlns:a16="http://schemas.microsoft.com/office/drawing/2014/main" id="{79DDD387-1C2B-514D-AAD6-2B3FBB0BCB8C}"/>
              </a:ext>
            </a:extLst>
          </p:cNvPr>
          <p:cNvSpPr>
            <a:spLocks noGrp="1"/>
          </p:cNvSpPr>
          <p:nvPr>
            <p:ph type="subTitle" idx="1"/>
          </p:nvPr>
        </p:nvSpPr>
        <p:spPr/>
        <p:txBody>
          <a:bodyPr anchor="t">
            <a:normAutofit/>
          </a:bodyPr>
          <a:lstStyle/>
          <a:p>
            <a:r>
              <a:rPr lang="en-US" dirty="0"/>
              <a:t>Group Name: We've Been Trying To Reach You About Your Car's Extended Warranty</a:t>
            </a:r>
          </a:p>
          <a:p>
            <a:r>
              <a:rPr lang="en-US" dirty="0"/>
              <a:t>Group participants names: James Henderson; Patricia Montoya; Maxwell Stolarenko</a:t>
            </a:r>
          </a:p>
          <a:p>
            <a:endParaRPr lang="en-US" dirty="0"/>
          </a:p>
        </p:txBody>
      </p:sp>
    </p:spTree>
    <p:extLst>
      <p:ext uri="{BB962C8B-B14F-4D97-AF65-F5344CB8AC3E}">
        <p14:creationId xmlns:p14="http://schemas.microsoft.com/office/powerpoint/2010/main" val="3509288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CB7A9B-1706-7F9E-30AB-644E8D824D12}"/>
              </a:ext>
            </a:extLst>
          </p:cNvPr>
          <p:cNvSpPr>
            <a:spLocks noGrp="1"/>
          </p:cNvSpPr>
          <p:nvPr>
            <p:ph type="title"/>
          </p:nvPr>
        </p:nvSpPr>
        <p:spPr/>
        <p:txBody>
          <a:bodyPr/>
          <a:lstStyle/>
          <a:p>
            <a:r>
              <a:rPr lang="en-US" dirty="0"/>
              <a:t>Developmental Journey: </a:t>
            </a:r>
            <a:br>
              <a:rPr lang="en-US" dirty="0"/>
            </a:br>
            <a:r>
              <a:rPr lang="en-US" dirty="0"/>
              <a:t>UCF Cybersecurity Phishing Training</a:t>
            </a:r>
          </a:p>
        </p:txBody>
      </p:sp>
      <p:pic>
        <p:nvPicPr>
          <p:cNvPr id="9" name="Picture 8" descr="Graphical user interface, text, application&#10;&#10;Description automatically generated">
            <a:extLst>
              <a:ext uri="{FF2B5EF4-FFF2-40B4-BE49-F238E27FC236}">
                <a16:creationId xmlns:a16="http://schemas.microsoft.com/office/drawing/2014/main" id="{0D7FE6A2-910D-B296-0113-15284AEAC574}"/>
              </a:ext>
            </a:extLst>
          </p:cNvPr>
          <p:cNvPicPr>
            <a:picLocks noChangeAspect="1"/>
          </p:cNvPicPr>
          <p:nvPr/>
        </p:nvPicPr>
        <p:blipFill>
          <a:blip r:embed="rId2"/>
          <a:stretch>
            <a:fillRect/>
          </a:stretch>
        </p:blipFill>
        <p:spPr>
          <a:xfrm>
            <a:off x="6342456" y="2748031"/>
            <a:ext cx="4744638" cy="1352156"/>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AFB6640F-C84F-24B3-0492-0C86589140D1}"/>
              </a:ext>
            </a:extLst>
          </p:cNvPr>
          <p:cNvPicPr>
            <a:picLocks noChangeAspect="1"/>
          </p:cNvPicPr>
          <p:nvPr/>
        </p:nvPicPr>
        <p:blipFill>
          <a:blip r:embed="rId3"/>
          <a:stretch>
            <a:fillRect/>
          </a:stretch>
        </p:blipFill>
        <p:spPr>
          <a:xfrm>
            <a:off x="1104906" y="2748031"/>
            <a:ext cx="5029731" cy="1361938"/>
          </a:xfrm>
          <a:prstGeom prst="rect">
            <a:avLst/>
          </a:prstGeom>
        </p:spPr>
      </p:pic>
      <p:sp>
        <p:nvSpPr>
          <p:cNvPr id="3" name="Content Placeholder 2">
            <a:extLst>
              <a:ext uri="{FF2B5EF4-FFF2-40B4-BE49-F238E27FC236}">
                <a16:creationId xmlns:a16="http://schemas.microsoft.com/office/drawing/2014/main" id="{62944DF0-5058-444E-7C88-67B904AE91D8}"/>
              </a:ext>
            </a:extLst>
          </p:cNvPr>
          <p:cNvSpPr>
            <a:spLocks noGrp="1"/>
          </p:cNvSpPr>
          <p:nvPr>
            <p:ph idx="1"/>
          </p:nvPr>
        </p:nvSpPr>
        <p:spPr>
          <a:xfrm>
            <a:off x="1104906" y="4368174"/>
            <a:ext cx="9982193" cy="1473937"/>
          </a:xfrm>
        </p:spPr>
        <p:txBody>
          <a:bodyPr/>
          <a:lstStyle/>
          <a:p>
            <a:r>
              <a:rPr lang="en-US" sz="1400" dirty="0"/>
              <a:t>Reaching out to UCF faculty member Dr. Bruce Caulkins connect research team to UCF’s IT department who shared their employee phishing training course.</a:t>
            </a:r>
          </a:p>
          <a:p>
            <a:pPr lvl="1"/>
            <a:r>
              <a:rPr lang="en-US" sz="1400" dirty="0"/>
              <a:t>Research team agreed this training course was the best fit based on our criteria.</a:t>
            </a:r>
          </a:p>
        </p:txBody>
      </p:sp>
    </p:spTree>
    <p:extLst>
      <p:ext uri="{BB962C8B-B14F-4D97-AF65-F5344CB8AC3E}">
        <p14:creationId xmlns:p14="http://schemas.microsoft.com/office/powerpoint/2010/main" val="1667872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64B3-3CBE-F640-94A7-65A0B9010AA2}"/>
              </a:ext>
            </a:extLst>
          </p:cNvPr>
          <p:cNvSpPr>
            <a:spLocks noGrp="1"/>
          </p:cNvSpPr>
          <p:nvPr>
            <p:ph type="title"/>
          </p:nvPr>
        </p:nvSpPr>
        <p:spPr>
          <a:xfrm>
            <a:off x="1104902" y="1124950"/>
            <a:ext cx="9982199" cy="981801"/>
          </a:xfrm>
        </p:spPr>
        <p:txBody>
          <a:bodyPr anchor="b">
            <a:normAutofit/>
          </a:bodyPr>
          <a:lstStyle/>
          <a:p>
            <a:r>
              <a:rPr lang="en-US" dirty="0"/>
              <a:t>Data Collection and Expectations</a:t>
            </a:r>
          </a:p>
        </p:txBody>
      </p:sp>
      <p:sp>
        <p:nvSpPr>
          <p:cNvPr id="3" name="Content Placeholder 2">
            <a:extLst>
              <a:ext uri="{FF2B5EF4-FFF2-40B4-BE49-F238E27FC236}">
                <a16:creationId xmlns:a16="http://schemas.microsoft.com/office/drawing/2014/main" id="{6500551A-1F49-694A-AEDC-95D6EA386A3B}"/>
              </a:ext>
            </a:extLst>
          </p:cNvPr>
          <p:cNvSpPr>
            <a:spLocks noGrp="1"/>
          </p:cNvSpPr>
          <p:nvPr>
            <p:ph idx="1"/>
          </p:nvPr>
        </p:nvSpPr>
        <p:spPr>
          <a:xfrm>
            <a:off x="1104906" y="2538770"/>
            <a:ext cx="9982193" cy="3214330"/>
          </a:xfrm>
        </p:spPr>
        <p:txBody>
          <a:bodyPr anchor="t">
            <a:normAutofit fontScale="92500" lnSpcReduction="20000"/>
          </a:bodyPr>
          <a:lstStyle/>
          <a:p>
            <a:r>
              <a:rPr lang="en-US" b="0" i="0" dirty="0">
                <a:solidFill>
                  <a:srgbClr val="D1D5DB"/>
                </a:solidFill>
                <a:effectLst/>
                <a:latin typeface="Söhne"/>
              </a:rPr>
              <a:t>The pretest will gather information on participants' expertise on cybersecurity, previous training, frequency of engagement with networked computers, experience with phishing, and perception of cybersecurity training.</a:t>
            </a:r>
          </a:p>
          <a:p>
            <a:r>
              <a:rPr lang="en-US" b="0" i="0" dirty="0">
                <a:solidFill>
                  <a:srgbClr val="D1D5DB"/>
                </a:solidFill>
                <a:effectLst/>
                <a:latin typeface="Söhne"/>
              </a:rPr>
              <a:t>An interview will be conducted with a mix of open-ended and structured questions to explore participants' insights, their perceived level of understanding of the training content, and the extent to which the training has influenced their behavior and decision-making.</a:t>
            </a:r>
          </a:p>
          <a:p>
            <a:pPr algn="l">
              <a:buFont typeface="Arial" panose="020B0604020202020204" pitchFamily="34" charset="0"/>
              <a:buChar char="•"/>
            </a:pPr>
            <a:r>
              <a:rPr lang="en-US" b="0" i="0" dirty="0">
                <a:solidFill>
                  <a:srgbClr val="D1D5DB"/>
                </a:solidFill>
                <a:effectLst/>
                <a:latin typeface="Söhne"/>
              </a:rPr>
              <a:t>After engaging with the learning material, participants will be given a short quiz to test their level of understanding and the effectiveness of the training. The data collected from the quiz will be used to determine areas that need improvement in the training.</a:t>
            </a:r>
          </a:p>
          <a:p>
            <a:endParaRPr lang="en-US" b="0" i="0" dirty="0">
              <a:solidFill>
                <a:srgbClr val="D1D5DB"/>
              </a:solidFill>
              <a:effectLst/>
              <a:latin typeface="Söhne"/>
            </a:endParaRPr>
          </a:p>
          <a:p>
            <a:endParaRPr lang="en-US" dirty="0"/>
          </a:p>
        </p:txBody>
      </p:sp>
    </p:spTree>
    <p:extLst>
      <p:ext uri="{BB962C8B-B14F-4D97-AF65-F5344CB8AC3E}">
        <p14:creationId xmlns:p14="http://schemas.microsoft.com/office/powerpoint/2010/main" val="659572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04DF4-977A-F299-79B2-74C65F510923}"/>
              </a:ext>
            </a:extLst>
          </p:cNvPr>
          <p:cNvSpPr>
            <a:spLocks noGrp="1"/>
          </p:cNvSpPr>
          <p:nvPr>
            <p:ph type="title"/>
          </p:nvPr>
        </p:nvSpPr>
        <p:spPr/>
        <p:txBody>
          <a:bodyPr/>
          <a:lstStyle/>
          <a:p>
            <a:r>
              <a:rPr lang="en-US" dirty="0"/>
              <a:t>Study Timeline</a:t>
            </a:r>
          </a:p>
        </p:txBody>
      </p:sp>
      <p:sp>
        <p:nvSpPr>
          <p:cNvPr id="3" name="Content Placeholder 2">
            <a:extLst>
              <a:ext uri="{FF2B5EF4-FFF2-40B4-BE49-F238E27FC236}">
                <a16:creationId xmlns:a16="http://schemas.microsoft.com/office/drawing/2014/main" id="{43145026-DFCE-5C67-121B-1259E2B37E7B}"/>
              </a:ext>
            </a:extLst>
          </p:cNvPr>
          <p:cNvSpPr>
            <a:spLocks noGrp="1"/>
          </p:cNvSpPr>
          <p:nvPr>
            <p:ph idx="1"/>
          </p:nvPr>
        </p:nvSpPr>
        <p:spPr/>
        <p:txBody>
          <a:bodyPr/>
          <a:lstStyle/>
          <a:p>
            <a:r>
              <a:rPr lang="en-US" dirty="0"/>
              <a:t>Study introduction and informed consent form 		(5 minutes)</a:t>
            </a:r>
          </a:p>
          <a:p>
            <a:r>
              <a:rPr lang="en-US" dirty="0"/>
              <a:t>Demographic Survey 					(5 minutes)</a:t>
            </a:r>
          </a:p>
          <a:p>
            <a:r>
              <a:rPr lang="en-US" dirty="0"/>
              <a:t>Cybersecurity Training Module 				(12 minutes)</a:t>
            </a:r>
          </a:p>
          <a:p>
            <a:r>
              <a:rPr lang="en-US" dirty="0"/>
              <a:t>Interactive Game 					(8 minutes)</a:t>
            </a:r>
          </a:p>
          <a:p>
            <a:r>
              <a:rPr lang="en-US" dirty="0"/>
              <a:t>Perceived Ease of Use/Perceived Usefulness Survey 	(5 minutes)</a:t>
            </a:r>
          </a:p>
          <a:p>
            <a:r>
              <a:rPr lang="en-US" dirty="0"/>
              <a:t>Debriefing Procedures 					(5 minutes)</a:t>
            </a:r>
          </a:p>
        </p:txBody>
      </p:sp>
      <p:pic>
        <p:nvPicPr>
          <p:cNvPr id="5" name="Picture 4">
            <a:extLst>
              <a:ext uri="{FF2B5EF4-FFF2-40B4-BE49-F238E27FC236}">
                <a16:creationId xmlns:a16="http://schemas.microsoft.com/office/drawing/2014/main" id="{E3CE8CA3-6E25-8328-02D2-E9D184782444}"/>
              </a:ext>
            </a:extLst>
          </p:cNvPr>
          <p:cNvPicPr>
            <a:picLocks noChangeAspect="1"/>
          </p:cNvPicPr>
          <p:nvPr/>
        </p:nvPicPr>
        <p:blipFill>
          <a:blip r:embed="rId2"/>
          <a:stretch>
            <a:fillRect/>
          </a:stretch>
        </p:blipFill>
        <p:spPr>
          <a:xfrm>
            <a:off x="8924078" y="2820403"/>
            <a:ext cx="2393842" cy="2281949"/>
          </a:xfrm>
          <a:prstGeom prst="rect">
            <a:avLst/>
          </a:prstGeom>
        </p:spPr>
      </p:pic>
    </p:spTree>
    <p:extLst>
      <p:ext uri="{BB962C8B-B14F-4D97-AF65-F5344CB8AC3E}">
        <p14:creationId xmlns:p14="http://schemas.microsoft.com/office/powerpoint/2010/main" val="12410283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92373-651F-B374-03A2-75C02FF317CB}"/>
              </a:ext>
            </a:extLst>
          </p:cNvPr>
          <p:cNvSpPr>
            <a:spLocks noGrp="1"/>
          </p:cNvSpPr>
          <p:nvPr>
            <p:ph type="title"/>
          </p:nvPr>
        </p:nvSpPr>
        <p:spPr/>
        <p:txBody>
          <a:bodyPr/>
          <a:lstStyle/>
          <a:p>
            <a:r>
              <a:rPr lang="en-US" dirty="0"/>
              <a:t>Study Procedure: Introduction/Informed Consent</a:t>
            </a:r>
          </a:p>
        </p:txBody>
      </p:sp>
      <p:sp>
        <p:nvSpPr>
          <p:cNvPr id="3" name="Content Placeholder 2">
            <a:extLst>
              <a:ext uri="{FF2B5EF4-FFF2-40B4-BE49-F238E27FC236}">
                <a16:creationId xmlns:a16="http://schemas.microsoft.com/office/drawing/2014/main" id="{F8BFF486-14BC-CF4C-27CA-EC30F31C40DF}"/>
              </a:ext>
            </a:extLst>
          </p:cNvPr>
          <p:cNvSpPr>
            <a:spLocks noGrp="1"/>
          </p:cNvSpPr>
          <p:nvPr>
            <p:ph idx="1"/>
          </p:nvPr>
        </p:nvSpPr>
        <p:spPr>
          <a:xfrm>
            <a:off x="1104907" y="2538770"/>
            <a:ext cx="6880854" cy="3214330"/>
          </a:xfrm>
        </p:spPr>
        <p:txBody>
          <a:bodyPr/>
          <a:lstStyle/>
          <a:p>
            <a:r>
              <a:rPr lang="en-US" sz="1400" dirty="0"/>
              <a:t>Research team member will provide a verbal overview of the study, a summary of the overall structure of the study, and estimated duration to completion to the participant.</a:t>
            </a:r>
          </a:p>
          <a:p>
            <a:r>
              <a:rPr lang="en-US" sz="1400" dirty="0"/>
              <a:t>Participant will also be provided with a physical copy of an informed consent form covering what the tester explained.</a:t>
            </a:r>
          </a:p>
          <a:p>
            <a:r>
              <a:rPr lang="en-US" sz="1400" dirty="0"/>
              <a:t>Participant is free to ask any questions regarding they may have of the study to the tester.</a:t>
            </a:r>
          </a:p>
          <a:p>
            <a:endParaRPr lang="en-US" sz="1400" dirty="0"/>
          </a:p>
        </p:txBody>
      </p:sp>
      <p:pic>
        <p:nvPicPr>
          <p:cNvPr id="5" name="Picture 4">
            <a:extLst>
              <a:ext uri="{FF2B5EF4-FFF2-40B4-BE49-F238E27FC236}">
                <a16:creationId xmlns:a16="http://schemas.microsoft.com/office/drawing/2014/main" id="{02B0AC87-888C-5C6D-6F47-D6E0588BD275}"/>
              </a:ext>
            </a:extLst>
          </p:cNvPr>
          <p:cNvPicPr>
            <a:picLocks noChangeAspect="1"/>
          </p:cNvPicPr>
          <p:nvPr/>
        </p:nvPicPr>
        <p:blipFill>
          <a:blip r:embed="rId2"/>
          <a:stretch>
            <a:fillRect/>
          </a:stretch>
        </p:blipFill>
        <p:spPr>
          <a:xfrm>
            <a:off x="8111117" y="2163992"/>
            <a:ext cx="3269346" cy="3822482"/>
          </a:xfrm>
          <a:prstGeom prst="rect">
            <a:avLst/>
          </a:prstGeom>
        </p:spPr>
      </p:pic>
    </p:spTree>
    <p:extLst>
      <p:ext uri="{BB962C8B-B14F-4D97-AF65-F5344CB8AC3E}">
        <p14:creationId xmlns:p14="http://schemas.microsoft.com/office/powerpoint/2010/main" val="866639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B36DE-1252-B8E5-CB90-4E1056104263}"/>
              </a:ext>
            </a:extLst>
          </p:cNvPr>
          <p:cNvSpPr>
            <a:spLocks noGrp="1"/>
          </p:cNvSpPr>
          <p:nvPr>
            <p:ph type="title"/>
          </p:nvPr>
        </p:nvSpPr>
        <p:spPr/>
        <p:txBody>
          <a:bodyPr/>
          <a:lstStyle/>
          <a:p>
            <a:r>
              <a:rPr lang="en-US" dirty="0"/>
              <a:t>Study Procedure: Demographic Survey</a:t>
            </a:r>
          </a:p>
        </p:txBody>
      </p:sp>
      <p:sp>
        <p:nvSpPr>
          <p:cNvPr id="3" name="Content Placeholder 2">
            <a:extLst>
              <a:ext uri="{FF2B5EF4-FFF2-40B4-BE49-F238E27FC236}">
                <a16:creationId xmlns:a16="http://schemas.microsoft.com/office/drawing/2014/main" id="{44CD2CBB-313A-E105-A2D7-23689B79865D}"/>
              </a:ext>
            </a:extLst>
          </p:cNvPr>
          <p:cNvSpPr>
            <a:spLocks noGrp="1"/>
          </p:cNvSpPr>
          <p:nvPr>
            <p:ph idx="1"/>
          </p:nvPr>
        </p:nvSpPr>
        <p:spPr>
          <a:xfrm>
            <a:off x="1104908" y="2538770"/>
            <a:ext cx="5917330" cy="3214330"/>
          </a:xfrm>
        </p:spPr>
        <p:txBody>
          <a:bodyPr/>
          <a:lstStyle/>
          <a:p>
            <a:r>
              <a:rPr lang="en-US" sz="1400" dirty="0"/>
              <a:t>Participant will be informed to direct their attention to the laptop in the lab setting. The laptop will have two tabs: one with the survey and another with the training course.</a:t>
            </a:r>
          </a:p>
          <a:p>
            <a:r>
              <a:rPr lang="en-US" sz="1400" dirty="0"/>
              <a:t>Participant will be asked to complete the first page of the survey to gather demographic data which includes age range, years of experience using computers, employment status, and type of career work.</a:t>
            </a:r>
          </a:p>
          <a:p>
            <a:pPr lvl="1"/>
            <a:r>
              <a:rPr lang="en-US" sz="1200" dirty="0"/>
              <a:t>Determining period for exclusion criteria. If participant works in a highly technical background, we must consider them above average in computer literacy and no longer fit for our population.</a:t>
            </a:r>
          </a:p>
        </p:txBody>
      </p:sp>
      <p:pic>
        <p:nvPicPr>
          <p:cNvPr id="5" name="Picture 4">
            <a:extLst>
              <a:ext uri="{FF2B5EF4-FFF2-40B4-BE49-F238E27FC236}">
                <a16:creationId xmlns:a16="http://schemas.microsoft.com/office/drawing/2014/main" id="{705A2E72-3DCD-21D0-892C-A78D1C290025}"/>
              </a:ext>
            </a:extLst>
          </p:cNvPr>
          <p:cNvPicPr>
            <a:picLocks noChangeAspect="1"/>
          </p:cNvPicPr>
          <p:nvPr/>
        </p:nvPicPr>
        <p:blipFill>
          <a:blip r:embed="rId2"/>
          <a:stretch>
            <a:fillRect/>
          </a:stretch>
        </p:blipFill>
        <p:spPr>
          <a:xfrm>
            <a:off x="7223760" y="2442545"/>
            <a:ext cx="4064000" cy="3422315"/>
          </a:xfrm>
          <a:prstGeom prst="rect">
            <a:avLst/>
          </a:prstGeom>
        </p:spPr>
      </p:pic>
    </p:spTree>
    <p:extLst>
      <p:ext uri="{BB962C8B-B14F-4D97-AF65-F5344CB8AC3E}">
        <p14:creationId xmlns:p14="http://schemas.microsoft.com/office/powerpoint/2010/main" val="669498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C8094-5AF8-E8CD-026A-1762416497A1}"/>
              </a:ext>
            </a:extLst>
          </p:cNvPr>
          <p:cNvSpPr>
            <a:spLocks noGrp="1"/>
          </p:cNvSpPr>
          <p:nvPr>
            <p:ph type="title"/>
          </p:nvPr>
        </p:nvSpPr>
        <p:spPr/>
        <p:txBody>
          <a:bodyPr/>
          <a:lstStyle/>
          <a:p>
            <a:r>
              <a:rPr lang="en-US" dirty="0"/>
              <a:t>Study Procedure: Training Module</a:t>
            </a:r>
          </a:p>
        </p:txBody>
      </p:sp>
      <p:sp>
        <p:nvSpPr>
          <p:cNvPr id="3" name="Content Placeholder 2">
            <a:extLst>
              <a:ext uri="{FF2B5EF4-FFF2-40B4-BE49-F238E27FC236}">
                <a16:creationId xmlns:a16="http://schemas.microsoft.com/office/drawing/2014/main" id="{0E57D58D-82F6-AE2B-BDB8-F5BF1BD7E142}"/>
              </a:ext>
            </a:extLst>
          </p:cNvPr>
          <p:cNvSpPr>
            <a:spLocks noGrp="1"/>
          </p:cNvSpPr>
          <p:nvPr>
            <p:ph idx="1"/>
          </p:nvPr>
        </p:nvSpPr>
        <p:spPr>
          <a:xfrm>
            <a:off x="1104907" y="2538770"/>
            <a:ext cx="5610854" cy="3214330"/>
          </a:xfrm>
        </p:spPr>
        <p:txBody>
          <a:bodyPr/>
          <a:lstStyle/>
          <a:p>
            <a:r>
              <a:rPr lang="en-US" sz="1400" dirty="0"/>
              <a:t>Participant will be instructed to leave the survey tab open after completing the demographic questions and switch tabs to the cybersecurity training module.</a:t>
            </a:r>
          </a:p>
          <a:p>
            <a:r>
              <a:rPr lang="en-US" sz="1400" dirty="0"/>
              <a:t>Training module will consist of a combination of explanatory images, videos, text passages, and demonstrations for teaching behaviors to recognize and report phishing attempts.</a:t>
            </a:r>
          </a:p>
          <a:p>
            <a:endParaRPr lang="en-US" sz="1600" dirty="0"/>
          </a:p>
        </p:txBody>
      </p:sp>
      <p:pic>
        <p:nvPicPr>
          <p:cNvPr id="1026" name="Picture 2">
            <a:extLst>
              <a:ext uri="{FF2B5EF4-FFF2-40B4-BE49-F238E27FC236}">
                <a16:creationId xmlns:a16="http://schemas.microsoft.com/office/drawing/2014/main" id="{FA019B6C-A9EF-F481-36F8-B092CE8BEC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1501" y="2319659"/>
            <a:ext cx="4165600" cy="3017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63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4CFF2-6A4A-1211-BBAC-A73662F7A143}"/>
              </a:ext>
            </a:extLst>
          </p:cNvPr>
          <p:cNvSpPr>
            <a:spLocks noGrp="1"/>
          </p:cNvSpPr>
          <p:nvPr>
            <p:ph type="title"/>
          </p:nvPr>
        </p:nvSpPr>
        <p:spPr/>
        <p:txBody>
          <a:bodyPr/>
          <a:lstStyle/>
          <a:p>
            <a:r>
              <a:rPr lang="en-US" dirty="0"/>
              <a:t>Study Procedure: Interactive Game</a:t>
            </a:r>
          </a:p>
        </p:txBody>
      </p:sp>
      <p:sp>
        <p:nvSpPr>
          <p:cNvPr id="3" name="Content Placeholder 2">
            <a:extLst>
              <a:ext uri="{FF2B5EF4-FFF2-40B4-BE49-F238E27FC236}">
                <a16:creationId xmlns:a16="http://schemas.microsoft.com/office/drawing/2014/main" id="{F65B09DA-1292-CCD9-F9CB-FFB82F0B3347}"/>
              </a:ext>
            </a:extLst>
          </p:cNvPr>
          <p:cNvSpPr>
            <a:spLocks noGrp="1"/>
          </p:cNvSpPr>
          <p:nvPr>
            <p:ph idx="1"/>
          </p:nvPr>
        </p:nvSpPr>
        <p:spPr>
          <a:xfrm>
            <a:off x="1104906" y="2538770"/>
            <a:ext cx="4991093" cy="3214330"/>
          </a:xfrm>
        </p:spPr>
        <p:txBody>
          <a:bodyPr/>
          <a:lstStyle/>
          <a:p>
            <a:r>
              <a:rPr lang="en-US" sz="1400" dirty="0"/>
              <a:t>Immediately following the cybersecurity training module, participants will be directed to open the interactive cybersecurity game to test their ability to differentiate phishing emails from genuine emails.</a:t>
            </a:r>
          </a:p>
          <a:p>
            <a:r>
              <a:rPr lang="en-US" sz="1400" dirty="0"/>
              <a:t>Incorrect guesses for each email example provides participants with explanations for what to spot in phishing attacks</a:t>
            </a:r>
          </a:p>
          <a:p>
            <a:r>
              <a:rPr lang="en-US" sz="1400" dirty="0"/>
              <a:t>An overall accuracy score is provided based on their performance</a:t>
            </a:r>
          </a:p>
        </p:txBody>
      </p:sp>
      <p:pic>
        <p:nvPicPr>
          <p:cNvPr id="5" name="Picture 4">
            <a:extLst>
              <a:ext uri="{FF2B5EF4-FFF2-40B4-BE49-F238E27FC236}">
                <a16:creationId xmlns:a16="http://schemas.microsoft.com/office/drawing/2014/main" id="{222D0CC9-F842-501A-A04E-621D735DEFB0}"/>
              </a:ext>
            </a:extLst>
          </p:cNvPr>
          <p:cNvPicPr>
            <a:picLocks noChangeAspect="1"/>
          </p:cNvPicPr>
          <p:nvPr/>
        </p:nvPicPr>
        <p:blipFill>
          <a:blip r:embed="rId2"/>
          <a:stretch>
            <a:fillRect/>
          </a:stretch>
        </p:blipFill>
        <p:spPr>
          <a:xfrm>
            <a:off x="6358261" y="2415477"/>
            <a:ext cx="4808214" cy="3317573"/>
          </a:xfrm>
          <a:prstGeom prst="rect">
            <a:avLst/>
          </a:prstGeom>
        </p:spPr>
      </p:pic>
    </p:spTree>
    <p:extLst>
      <p:ext uri="{BB962C8B-B14F-4D97-AF65-F5344CB8AC3E}">
        <p14:creationId xmlns:p14="http://schemas.microsoft.com/office/powerpoint/2010/main" val="79941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C33E4-5A18-FE38-248A-8F6DE571451F}"/>
              </a:ext>
            </a:extLst>
          </p:cNvPr>
          <p:cNvSpPr>
            <a:spLocks noGrp="1"/>
          </p:cNvSpPr>
          <p:nvPr>
            <p:ph type="title"/>
          </p:nvPr>
        </p:nvSpPr>
        <p:spPr/>
        <p:txBody>
          <a:bodyPr/>
          <a:lstStyle/>
          <a:p>
            <a:r>
              <a:rPr lang="en-US" dirty="0"/>
              <a:t>Study Procedure: Perceived Ease of Use/Perceived Useability Survey</a:t>
            </a:r>
          </a:p>
        </p:txBody>
      </p:sp>
      <p:sp>
        <p:nvSpPr>
          <p:cNvPr id="3" name="Content Placeholder 2">
            <a:extLst>
              <a:ext uri="{FF2B5EF4-FFF2-40B4-BE49-F238E27FC236}">
                <a16:creationId xmlns:a16="http://schemas.microsoft.com/office/drawing/2014/main" id="{262F7382-2995-EDF2-80AC-CF8F1E89CD4A}"/>
              </a:ext>
            </a:extLst>
          </p:cNvPr>
          <p:cNvSpPr>
            <a:spLocks noGrp="1"/>
          </p:cNvSpPr>
          <p:nvPr>
            <p:ph idx="1"/>
          </p:nvPr>
        </p:nvSpPr>
        <p:spPr>
          <a:xfrm>
            <a:off x="1104906" y="2538770"/>
            <a:ext cx="6169653" cy="3214330"/>
          </a:xfrm>
        </p:spPr>
        <p:txBody>
          <a:bodyPr/>
          <a:lstStyle/>
          <a:p>
            <a:r>
              <a:rPr lang="en-US" sz="1400" dirty="0"/>
              <a:t>Participants will then be instructed to switch back to the survey tab to report their feelings and attitudes towards the training course they just took.</a:t>
            </a:r>
          </a:p>
          <a:p>
            <a:r>
              <a:rPr lang="en-US" sz="1400" dirty="0"/>
              <a:t>Survey questions are designed around a 5-point Likert scale to measure strong emotional responses in the context of perceived ease of use and perceived useability.</a:t>
            </a:r>
          </a:p>
          <a:p>
            <a:r>
              <a:rPr lang="en-US" sz="1400" dirty="0"/>
              <a:t>Participants will also complete six open-ended questions about what aspects of the training course were the most noteworthy or helpful.</a:t>
            </a:r>
          </a:p>
        </p:txBody>
      </p:sp>
      <p:pic>
        <p:nvPicPr>
          <p:cNvPr id="2050" name="Picture 2">
            <a:extLst>
              <a:ext uri="{FF2B5EF4-FFF2-40B4-BE49-F238E27FC236}">
                <a16:creationId xmlns:a16="http://schemas.microsoft.com/office/drawing/2014/main" id="{D619CA46-0AA9-7417-9471-6030500CC0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7600" y="1788124"/>
            <a:ext cx="3719195" cy="4196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23085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DE075-A493-8B14-6F50-E0E33EB42F40}"/>
              </a:ext>
            </a:extLst>
          </p:cNvPr>
          <p:cNvSpPr>
            <a:spLocks noGrp="1"/>
          </p:cNvSpPr>
          <p:nvPr>
            <p:ph type="title"/>
          </p:nvPr>
        </p:nvSpPr>
        <p:spPr/>
        <p:txBody>
          <a:bodyPr/>
          <a:lstStyle/>
          <a:p>
            <a:r>
              <a:rPr lang="en-US" dirty="0"/>
              <a:t>Study Procedure: Debriefing</a:t>
            </a:r>
          </a:p>
        </p:txBody>
      </p:sp>
      <p:sp>
        <p:nvSpPr>
          <p:cNvPr id="3" name="Content Placeholder 2">
            <a:extLst>
              <a:ext uri="{FF2B5EF4-FFF2-40B4-BE49-F238E27FC236}">
                <a16:creationId xmlns:a16="http://schemas.microsoft.com/office/drawing/2014/main" id="{81B4F507-0B60-F729-28BD-337517C4D458}"/>
              </a:ext>
            </a:extLst>
          </p:cNvPr>
          <p:cNvSpPr>
            <a:spLocks noGrp="1"/>
          </p:cNvSpPr>
          <p:nvPr>
            <p:ph idx="1"/>
          </p:nvPr>
        </p:nvSpPr>
        <p:spPr>
          <a:xfrm>
            <a:off x="1104907" y="2538770"/>
            <a:ext cx="5468613" cy="3214330"/>
          </a:xfrm>
        </p:spPr>
        <p:txBody>
          <a:bodyPr/>
          <a:lstStyle/>
          <a:p>
            <a:r>
              <a:rPr lang="en-US" sz="1400" dirty="0"/>
              <a:t>Once completing the survey, participants will be debriefing by the research team member over the nature and purpose of the study they participated in.</a:t>
            </a:r>
          </a:p>
          <a:p>
            <a:r>
              <a:rPr lang="en-US" sz="1400" dirty="0"/>
              <a:t>Participants will be provided with a debriefing form that has contact information if the participant has any questions.</a:t>
            </a:r>
          </a:p>
          <a:p>
            <a:r>
              <a:rPr lang="en-US" sz="1400" dirty="0"/>
              <a:t>Participant will also receive a $5 gift card as compensation for their time.</a:t>
            </a:r>
          </a:p>
        </p:txBody>
      </p:sp>
      <p:pic>
        <p:nvPicPr>
          <p:cNvPr id="7" name="Picture 6">
            <a:extLst>
              <a:ext uri="{FF2B5EF4-FFF2-40B4-BE49-F238E27FC236}">
                <a16:creationId xmlns:a16="http://schemas.microsoft.com/office/drawing/2014/main" id="{F40AD00B-135D-8C88-4396-56C440643F47}"/>
              </a:ext>
            </a:extLst>
          </p:cNvPr>
          <p:cNvPicPr>
            <a:picLocks noChangeAspect="1"/>
          </p:cNvPicPr>
          <p:nvPr/>
        </p:nvPicPr>
        <p:blipFill>
          <a:blip r:embed="rId2"/>
          <a:stretch>
            <a:fillRect/>
          </a:stretch>
        </p:blipFill>
        <p:spPr>
          <a:xfrm>
            <a:off x="6786881" y="2106751"/>
            <a:ext cx="4499610" cy="3857716"/>
          </a:xfrm>
          <a:prstGeom prst="rect">
            <a:avLst/>
          </a:prstGeom>
        </p:spPr>
      </p:pic>
    </p:spTree>
    <p:extLst>
      <p:ext uri="{BB962C8B-B14F-4D97-AF65-F5344CB8AC3E}">
        <p14:creationId xmlns:p14="http://schemas.microsoft.com/office/powerpoint/2010/main" val="727338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E8E4C-58B4-510E-32D1-92EAF0281D37}"/>
              </a:ext>
            </a:extLst>
          </p:cNvPr>
          <p:cNvSpPr>
            <a:spLocks noGrp="1"/>
          </p:cNvSpPr>
          <p:nvPr>
            <p:ph type="title"/>
          </p:nvPr>
        </p:nvSpPr>
        <p:spPr/>
        <p:txBody>
          <a:bodyPr/>
          <a:lstStyle/>
          <a:p>
            <a:r>
              <a:rPr lang="en-US" dirty="0"/>
              <a:t>Data Analysis: Cronbach’s Alpha</a:t>
            </a:r>
          </a:p>
        </p:txBody>
      </p:sp>
      <p:sp>
        <p:nvSpPr>
          <p:cNvPr id="3" name="Content Placeholder 2">
            <a:extLst>
              <a:ext uri="{FF2B5EF4-FFF2-40B4-BE49-F238E27FC236}">
                <a16:creationId xmlns:a16="http://schemas.microsoft.com/office/drawing/2014/main" id="{4D258084-DC4C-4819-B483-654833841626}"/>
              </a:ext>
            </a:extLst>
          </p:cNvPr>
          <p:cNvSpPr>
            <a:spLocks noGrp="1"/>
          </p:cNvSpPr>
          <p:nvPr>
            <p:ph idx="1"/>
          </p:nvPr>
        </p:nvSpPr>
        <p:spPr>
          <a:xfrm>
            <a:off x="1104907" y="2538770"/>
            <a:ext cx="9982194" cy="3214330"/>
          </a:xfrm>
        </p:spPr>
        <p:txBody>
          <a:bodyPr/>
          <a:lstStyle/>
          <a:p>
            <a:endParaRPr lang="en-US" dirty="0"/>
          </a:p>
        </p:txBody>
      </p:sp>
      <p:pic>
        <p:nvPicPr>
          <p:cNvPr id="3076" name="Picture 4">
            <a:extLst>
              <a:ext uri="{FF2B5EF4-FFF2-40B4-BE49-F238E27FC236}">
                <a16:creationId xmlns:a16="http://schemas.microsoft.com/office/drawing/2014/main" id="{175AF603-33D2-335D-88CE-6D3457707B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6853" y="1104900"/>
            <a:ext cx="2695575" cy="1323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163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64B3-3CBE-F640-94A7-65A0B9010AA2}"/>
              </a:ext>
            </a:extLst>
          </p:cNvPr>
          <p:cNvSpPr>
            <a:spLocks noGrp="1"/>
          </p:cNvSpPr>
          <p:nvPr>
            <p:ph type="title"/>
          </p:nvPr>
        </p:nvSpPr>
        <p:spPr>
          <a:xfrm>
            <a:off x="1104902" y="1124950"/>
            <a:ext cx="9982199" cy="981801"/>
          </a:xfrm>
        </p:spPr>
        <p:txBody>
          <a:bodyPr anchor="b">
            <a:normAutofit/>
          </a:bodyPr>
          <a:lstStyle/>
          <a:p>
            <a:r>
              <a:rPr lang="en-US" dirty="0"/>
              <a:t>Introduction to the study</a:t>
            </a:r>
          </a:p>
        </p:txBody>
      </p:sp>
      <p:sp>
        <p:nvSpPr>
          <p:cNvPr id="7" name="Content Placeholder 2">
            <a:extLst>
              <a:ext uri="{FF2B5EF4-FFF2-40B4-BE49-F238E27FC236}">
                <a16:creationId xmlns:a16="http://schemas.microsoft.com/office/drawing/2014/main" id="{6500551A-1F49-694A-AEDC-95D6EA386A3B}"/>
              </a:ext>
            </a:extLst>
          </p:cNvPr>
          <p:cNvSpPr>
            <a:spLocks noGrp="1"/>
          </p:cNvSpPr>
          <p:nvPr>
            <p:ph idx="1"/>
          </p:nvPr>
        </p:nvSpPr>
        <p:spPr>
          <a:xfrm>
            <a:off x="1104906" y="2538770"/>
            <a:ext cx="6121517" cy="3214330"/>
          </a:xfrm>
        </p:spPr>
        <p:txBody>
          <a:bodyPr anchor="t">
            <a:normAutofit fontScale="85000" lnSpcReduction="20000"/>
          </a:bodyPr>
          <a:lstStyle/>
          <a:p>
            <a:pPr>
              <a:lnSpc>
                <a:spcPct val="140000"/>
              </a:lnSpc>
            </a:pPr>
            <a:r>
              <a:rPr lang="en-US" sz="1700" dirty="0"/>
              <a:t>In 2020, the FBI's Internet Crime Complaint Center received over 240,000 complaints related to phishing attacks with an estimated 4.2 billion dollars lost to cybercrimes. Phishing and Fraud Report discovered a 220% increase in phishing attacks in response to the pandemic increasing cybercriminal opportunities.</a:t>
            </a:r>
          </a:p>
          <a:p>
            <a:pPr>
              <a:lnSpc>
                <a:spcPct val="140000"/>
              </a:lnSpc>
            </a:pPr>
            <a:r>
              <a:rPr lang="en-US" sz="1700" dirty="0"/>
              <a:t>There is a need for training programs that are not only effective in preventing phishing attacks but also easy for users to engage with and understand.</a:t>
            </a:r>
          </a:p>
          <a:p>
            <a:pPr>
              <a:lnSpc>
                <a:spcPct val="140000"/>
              </a:lnSpc>
            </a:pPr>
            <a:r>
              <a:rPr lang="en-US" sz="1700" dirty="0"/>
              <a:t>Our research proposal aims to investigate the relationship between perceived ease of use and perceived usefulness regarding a phishing prevention training programs</a:t>
            </a:r>
          </a:p>
        </p:txBody>
      </p:sp>
      <p:pic>
        <p:nvPicPr>
          <p:cNvPr id="5" name="Picture 2">
            <a:extLst>
              <a:ext uri="{FF2B5EF4-FFF2-40B4-BE49-F238E27FC236}">
                <a16:creationId xmlns:a16="http://schemas.microsoft.com/office/drawing/2014/main" id="{8B36F596-7322-73D0-AA7B-2588CF8BF6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5362" y="2708569"/>
            <a:ext cx="3824989" cy="2874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21941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CD9B7-0B35-D8B9-2DBE-C83CA09EEEAE}"/>
              </a:ext>
            </a:extLst>
          </p:cNvPr>
          <p:cNvSpPr>
            <a:spLocks noGrp="1"/>
          </p:cNvSpPr>
          <p:nvPr>
            <p:ph type="title"/>
          </p:nvPr>
        </p:nvSpPr>
        <p:spPr/>
        <p:txBody>
          <a:bodyPr/>
          <a:lstStyle/>
          <a:p>
            <a:r>
              <a:rPr lang="en-US" dirty="0"/>
              <a:t>Data Analysis: </a:t>
            </a:r>
            <a:br>
              <a:rPr lang="en-US" dirty="0"/>
            </a:br>
            <a:r>
              <a:rPr lang="en-US" dirty="0"/>
              <a:t>Exploratory Factor Analysis</a:t>
            </a:r>
          </a:p>
        </p:txBody>
      </p:sp>
      <p:sp>
        <p:nvSpPr>
          <p:cNvPr id="3" name="Content Placeholder 2">
            <a:extLst>
              <a:ext uri="{FF2B5EF4-FFF2-40B4-BE49-F238E27FC236}">
                <a16:creationId xmlns:a16="http://schemas.microsoft.com/office/drawing/2014/main" id="{22BD7F54-7137-1E3A-1E0E-312DE126870E}"/>
              </a:ext>
            </a:extLst>
          </p:cNvPr>
          <p:cNvSpPr>
            <a:spLocks noGrp="1"/>
          </p:cNvSpPr>
          <p:nvPr>
            <p:ph idx="1"/>
          </p:nvPr>
        </p:nvSpPr>
        <p:spPr>
          <a:xfrm>
            <a:off x="1104906" y="2538770"/>
            <a:ext cx="5837431" cy="3214330"/>
          </a:xfrm>
        </p:spPr>
        <p:txBody>
          <a:bodyPr/>
          <a:lstStyle/>
          <a:p>
            <a:endParaRPr lang="en-US" dirty="0"/>
          </a:p>
        </p:txBody>
      </p:sp>
      <p:pic>
        <p:nvPicPr>
          <p:cNvPr id="5122" name="Picture 2">
            <a:extLst>
              <a:ext uri="{FF2B5EF4-FFF2-40B4-BE49-F238E27FC236}">
                <a16:creationId xmlns:a16="http://schemas.microsoft.com/office/drawing/2014/main" id="{F082E1D5-16D3-BF66-51AD-9A866B871B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54539" y="1018683"/>
            <a:ext cx="3932554" cy="217613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5084CA44-7984-ABC9-FEF6-3363D354CC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4547" y="3526590"/>
            <a:ext cx="3932554" cy="2312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67765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F7878-3D69-FBB3-7C3D-61EADE0DB0A7}"/>
              </a:ext>
            </a:extLst>
          </p:cNvPr>
          <p:cNvSpPr>
            <a:spLocks noGrp="1"/>
          </p:cNvSpPr>
          <p:nvPr>
            <p:ph type="title"/>
          </p:nvPr>
        </p:nvSpPr>
        <p:spPr/>
        <p:txBody>
          <a:bodyPr/>
          <a:lstStyle/>
          <a:p>
            <a:r>
              <a:rPr lang="en-US" dirty="0"/>
              <a:t>Data Analysis: </a:t>
            </a:r>
            <a:br>
              <a:rPr lang="en-US" dirty="0"/>
            </a:br>
            <a:r>
              <a:rPr lang="en-US" dirty="0"/>
              <a:t>Linear Regression</a:t>
            </a:r>
          </a:p>
        </p:txBody>
      </p:sp>
      <p:sp>
        <p:nvSpPr>
          <p:cNvPr id="3" name="Content Placeholder 2">
            <a:extLst>
              <a:ext uri="{FF2B5EF4-FFF2-40B4-BE49-F238E27FC236}">
                <a16:creationId xmlns:a16="http://schemas.microsoft.com/office/drawing/2014/main" id="{740A2098-F825-92EC-3BDB-586440E0A57E}"/>
              </a:ext>
            </a:extLst>
          </p:cNvPr>
          <p:cNvSpPr>
            <a:spLocks noGrp="1"/>
          </p:cNvSpPr>
          <p:nvPr>
            <p:ph idx="1"/>
          </p:nvPr>
        </p:nvSpPr>
        <p:spPr>
          <a:xfrm>
            <a:off x="1104907" y="2538770"/>
            <a:ext cx="5102853" cy="3214330"/>
          </a:xfrm>
        </p:spPr>
        <p:txBody>
          <a:bodyPr/>
          <a:lstStyle/>
          <a:p>
            <a:endParaRPr lang="en-US" dirty="0"/>
          </a:p>
        </p:txBody>
      </p:sp>
      <p:pic>
        <p:nvPicPr>
          <p:cNvPr id="4100" name="Picture 4">
            <a:extLst>
              <a:ext uri="{FF2B5EF4-FFF2-40B4-BE49-F238E27FC236}">
                <a16:creationId xmlns:a16="http://schemas.microsoft.com/office/drawing/2014/main" id="{4AF2D0BB-DA7D-C891-AF18-E89443CCC4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5767" y="1124950"/>
            <a:ext cx="4714366" cy="219415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2B00877D-95BF-9CFA-210F-657EE59DAF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5767" y="3429001"/>
            <a:ext cx="4714366" cy="2353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43643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F6971-8DDD-9371-2C43-686E79B10106}"/>
              </a:ext>
            </a:extLst>
          </p:cNvPr>
          <p:cNvSpPr>
            <a:spLocks noGrp="1"/>
          </p:cNvSpPr>
          <p:nvPr>
            <p:ph type="title"/>
          </p:nvPr>
        </p:nvSpPr>
        <p:spPr/>
        <p:txBody>
          <a:bodyPr/>
          <a:lstStyle/>
          <a:p>
            <a:r>
              <a:rPr lang="en-US" dirty="0"/>
              <a:t>Data Analysis: </a:t>
            </a:r>
            <a:br>
              <a:rPr lang="en-US" dirty="0"/>
            </a:br>
            <a:r>
              <a:rPr lang="en-US" dirty="0"/>
              <a:t>Open-Ended Question Coding</a:t>
            </a:r>
          </a:p>
        </p:txBody>
      </p:sp>
      <p:sp>
        <p:nvSpPr>
          <p:cNvPr id="3" name="Content Placeholder 2">
            <a:extLst>
              <a:ext uri="{FF2B5EF4-FFF2-40B4-BE49-F238E27FC236}">
                <a16:creationId xmlns:a16="http://schemas.microsoft.com/office/drawing/2014/main" id="{C6892CAA-420C-EA3A-207B-FA794DE0DFBC}"/>
              </a:ext>
            </a:extLst>
          </p:cNvPr>
          <p:cNvSpPr>
            <a:spLocks noGrp="1"/>
          </p:cNvSpPr>
          <p:nvPr>
            <p:ph idx="1"/>
          </p:nvPr>
        </p:nvSpPr>
        <p:spPr>
          <a:xfrm>
            <a:off x="1104906" y="2538770"/>
            <a:ext cx="5473447" cy="3214330"/>
          </a:xfrm>
        </p:spPr>
        <p:txBody>
          <a:bodyPr/>
          <a:lstStyle/>
          <a:p>
            <a:pPr marL="0" indent="0">
              <a:buNone/>
            </a:pPr>
            <a:endParaRPr lang="en-US" dirty="0"/>
          </a:p>
        </p:txBody>
      </p:sp>
      <p:pic>
        <p:nvPicPr>
          <p:cNvPr id="6146" name="Picture 2">
            <a:extLst>
              <a:ext uri="{FF2B5EF4-FFF2-40B4-BE49-F238E27FC236}">
                <a16:creationId xmlns:a16="http://schemas.microsoft.com/office/drawing/2014/main" id="{3AB82B4E-34EF-3FFD-C34C-EC6E132339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6720" y="2106751"/>
            <a:ext cx="4535488" cy="37207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3185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BC816-4ED7-6509-BA79-B8FEC64AB462}"/>
              </a:ext>
            </a:extLst>
          </p:cNvPr>
          <p:cNvSpPr>
            <a:spLocks noGrp="1"/>
          </p:cNvSpPr>
          <p:nvPr>
            <p:ph type="title"/>
          </p:nvPr>
        </p:nvSpPr>
        <p:spPr/>
        <p:txBody>
          <a:bodyPr/>
          <a:lstStyle/>
          <a:p>
            <a:r>
              <a:rPr lang="en-US" dirty="0"/>
              <a:t>Additional Notes: IRB Approval</a:t>
            </a:r>
          </a:p>
        </p:txBody>
      </p:sp>
      <p:sp>
        <p:nvSpPr>
          <p:cNvPr id="3" name="Content Placeholder 2">
            <a:extLst>
              <a:ext uri="{FF2B5EF4-FFF2-40B4-BE49-F238E27FC236}">
                <a16:creationId xmlns:a16="http://schemas.microsoft.com/office/drawing/2014/main" id="{BA0097A3-D85C-C866-9936-B1887CE8F6AE}"/>
              </a:ext>
            </a:extLst>
          </p:cNvPr>
          <p:cNvSpPr>
            <a:spLocks noGrp="1"/>
          </p:cNvSpPr>
          <p:nvPr>
            <p:ph idx="1"/>
          </p:nvPr>
        </p:nvSpPr>
        <p:spPr>
          <a:xfrm>
            <a:off x="1104907" y="2538770"/>
            <a:ext cx="5509254" cy="3214330"/>
          </a:xfrm>
        </p:spPr>
        <p:txBody>
          <a:bodyPr/>
          <a:lstStyle/>
          <a:p>
            <a:r>
              <a:rPr lang="en-US" sz="1600" dirty="0"/>
              <a:t>An IRB form was developed in the event the study had the affordance to go beyond a proposal.</a:t>
            </a:r>
          </a:p>
          <a:p>
            <a:r>
              <a:rPr lang="en-US" sz="1600" dirty="0"/>
              <a:t>Explains in detail:</a:t>
            </a:r>
          </a:p>
          <a:p>
            <a:pPr lvl="1"/>
            <a:r>
              <a:rPr lang="en-US" sz="1400" dirty="0"/>
              <a:t>Study design and procedures.</a:t>
            </a:r>
          </a:p>
          <a:p>
            <a:pPr lvl="1"/>
            <a:r>
              <a:rPr lang="en-US" sz="1400" dirty="0"/>
              <a:t>Ethical responsibilities with testing human participants.</a:t>
            </a:r>
          </a:p>
          <a:p>
            <a:pPr lvl="1"/>
            <a:r>
              <a:rPr lang="en-US" sz="1400" dirty="0"/>
              <a:t>Proper handling of sensitive data collected from participants.</a:t>
            </a:r>
          </a:p>
        </p:txBody>
      </p:sp>
      <p:pic>
        <p:nvPicPr>
          <p:cNvPr id="5" name="Picture 4">
            <a:extLst>
              <a:ext uri="{FF2B5EF4-FFF2-40B4-BE49-F238E27FC236}">
                <a16:creationId xmlns:a16="http://schemas.microsoft.com/office/drawing/2014/main" id="{5EA3A695-F4F5-C630-D48D-737E4279E86C}"/>
              </a:ext>
            </a:extLst>
          </p:cNvPr>
          <p:cNvPicPr>
            <a:picLocks noChangeAspect="1"/>
          </p:cNvPicPr>
          <p:nvPr/>
        </p:nvPicPr>
        <p:blipFill>
          <a:blip r:embed="rId2"/>
          <a:stretch>
            <a:fillRect/>
          </a:stretch>
        </p:blipFill>
        <p:spPr>
          <a:xfrm>
            <a:off x="6810121" y="1747520"/>
            <a:ext cx="4386200" cy="4201795"/>
          </a:xfrm>
          <a:prstGeom prst="rect">
            <a:avLst/>
          </a:prstGeom>
        </p:spPr>
      </p:pic>
    </p:spTree>
    <p:extLst>
      <p:ext uri="{BB962C8B-B14F-4D97-AF65-F5344CB8AC3E}">
        <p14:creationId xmlns:p14="http://schemas.microsoft.com/office/powerpoint/2010/main" val="2141043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64B3-3CBE-F640-94A7-65A0B9010AA2}"/>
              </a:ext>
            </a:extLst>
          </p:cNvPr>
          <p:cNvSpPr>
            <a:spLocks noGrp="1"/>
          </p:cNvSpPr>
          <p:nvPr>
            <p:ph type="title"/>
          </p:nvPr>
        </p:nvSpPr>
        <p:spPr>
          <a:xfrm>
            <a:off x="1104902" y="1124950"/>
            <a:ext cx="9982199" cy="981801"/>
          </a:xfrm>
        </p:spPr>
        <p:txBody>
          <a:bodyPr anchor="b">
            <a:normAutofit/>
          </a:bodyPr>
          <a:lstStyle/>
          <a:p>
            <a:r>
              <a:rPr lang="en-US" dirty="0"/>
              <a:t>Conclusion</a:t>
            </a:r>
          </a:p>
        </p:txBody>
      </p:sp>
      <p:sp>
        <p:nvSpPr>
          <p:cNvPr id="3" name="Content Placeholder 2">
            <a:extLst>
              <a:ext uri="{FF2B5EF4-FFF2-40B4-BE49-F238E27FC236}">
                <a16:creationId xmlns:a16="http://schemas.microsoft.com/office/drawing/2014/main" id="{6500551A-1F49-694A-AEDC-95D6EA386A3B}"/>
              </a:ext>
            </a:extLst>
          </p:cNvPr>
          <p:cNvSpPr>
            <a:spLocks noGrp="1"/>
          </p:cNvSpPr>
          <p:nvPr>
            <p:ph idx="1"/>
          </p:nvPr>
        </p:nvSpPr>
        <p:spPr>
          <a:xfrm>
            <a:off x="1104906" y="2538770"/>
            <a:ext cx="9982193" cy="3214330"/>
          </a:xfrm>
        </p:spPr>
        <p:txBody>
          <a:bodyPr anchor="t">
            <a:normAutofit/>
          </a:bodyPr>
          <a:lstStyle/>
          <a:p>
            <a:pPr marL="0" indent="0">
              <a:buNone/>
            </a:pPr>
            <a:r>
              <a:rPr lang="en-US" dirty="0"/>
              <a:t>Problem Statement: Organizations lack an understanding of which factors influence an employee’s perceptions of the usefulness and value of cybersecurity training. Identifying these factors can improve the effectiveness of training programs and enhance overall security.</a:t>
            </a:r>
          </a:p>
          <a:p>
            <a:pPr marL="0" indent="0">
              <a:buNone/>
            </a:pPr>
            <a:r>
              <a:rPr lang="en-US" dirty="0"/>
              <a:t>Research Question: What are the factors that influence employees' perceptions of the usefulness and value of different aspects of cybersecurity training in the workplace?</a:t>
            </a:r>
          </a:p>
        </p:txBody>
      </p:sp>
    </p:spTree>
    <p:extLst>
      <p:ext uri="{BB962C8B-B14F-4D97-AF65-F5344CB8AC3E}">
        <p14:creationId xmlns:p14="http://schemas.microsoft.com/office/powerpoint/2010/main" val="3275709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64B3-3CBE-F640-94A7-65A0B9010AA2}"/>
              </a:ext>
            </a:extLst>
          </p:cNvPr>
          <p:cNvSpPr>
            <a:spLocks noGrp="1"/>
          </p:cNvSpPr>
          <p:nvPr>
            <p:ph type="title"/>
          </p:nvPr>
        </p:nvSpPr>
        <p:spPr>
          <a:xfrm>
            <a:off x="1104902" y="1124950"/>
            <a:ext cx="9982199" cy="981801"/>
          </a:xfrm>
        </p:spPr>
        <p:txBody>
          <a:bodyPr anchor="b">
            <a:normAutofit/>
          </a:bodyPr>
          <a:lstStyle/>
          <a:p>
            <a:r>
              <a:rPr lang="en-US" dirty="0"/>
              <a:t>Research Questions and Objectives</a:t>
            </a:r>
          </a:p>
        </p:txBody>
      </p:sp>
      <p:sp>
        <p:nvSpPr>
          <p:cNvPr id="3" name="Content Placeholder 2">
            <a:extLst>
              <a:ext uri="{FF2B5EF4-FFF2-40B4-BE49-F238E27FC236}">
                <a16:creationId xmlns:a16="http://schemas.microsoft.com/office/drawing/2014/main" id="{6500551A-1F49-694A-AEDC-95D6EA386A3B}"/>
              </a:ext>
            </a:extLst>
          </p:cNvPr>
          <p:cNvSpPr>
            <a:spLocks noGrp="1"/>
          </p:cNvSpPr>
          <p:nvPr>
            <p:ph idx="1"/>
          </p:nvPr>
        </p:nvSpPr>
        <p:spPr>
          <a:xfrm>
            <a:off x="1104906" y="2538770"/>
            <a:ext cx="9982193" cy="3214330"/>
          </a:xfrm>
        </p:spPr>
        <p:txBody>
          <a:bodyPr anchor="t">
            <a:normAutofit fontScale="92500"/>
          </a:bodyPr>
          <a:lstStyle/>
          <a:p>
            <a:pPr marL="0" indent="0">
              <a:lnSpc>
                <a:spcPct val="140000"/>
              </a:lnSpc>
              <a:buNone/>
            </a:pPr>
            <a:r>
              <a:rPr lang="en-US" sz="1500" dirty="0"/>
              <a:t>How do employees perceive the usefulness of cybersecurity training in their workplace, and what factors influence their perceptions? </a:t>
            </a:r>
          </a:p>
          <a:p>
            <a:pPr marL="0" indent="0">
              <a:lnSpc>
                <a:spcPct val="140000"/>
              </a:lnSpc>
              <a:buNone/>
            </a:pPr>
            <a:r>
              <a:rPr lang="en-US" sz="1500" dirty="0"/>
              <a:t>What specific aspects of cybersecurity training do employees find most useful or valuable, and why?</a:t>
            </a:r>
          </a:p>
          <a:p>
            <a:pPr marL="0" indent="0">
              <a:lnSpc>
                <a:spcPct val="140000"/>
              </a:lnSpc>
              <a:buNone/>
            </a:pPr>
            <a:r>
              <a:rPr lang="en-US" sz="1500" dirty="0"/>
              <a:t>Our research aims to:</a:t>
            </a:r>
          </a:p>
          <a:p>
            <a:pPr lvl="1">
              <a:lnSpc>
                <a:spcPct val="140000"/>
              </a:lnSpc>
            </a:pPr>
            <a:r>
              <a:rPr lang="en-US" sz="1500" dirty="0"/>
              <a:t>To investigate the role of perceived ease of use and perceived usefulness in cybersecurity training programs</a:t>
            </a:r>
          </a:p>
          <a:p>
            <a:pPr lvl="1">
              <a:lnSpc>
                <a:spcPct val="140000"/>
              </a:lnSpc>
            </a:pPr>
            <a:r>
              <a:rPr lang="en-US" sz="1500" dirty="0"/>
              <a:t>To identify which aspects of phishing prevention training influence an employees’ attitudes and behaviors</a:t>
            </a:r>
          </a:p>
          <a:p>
            <a:pPr lvl="1">
              <a:lnSpc>
                <a:spcPct val="140000"/>
              </a:lnSpc>
            </a:pPr>
            <a:r>
              <a:rPr lang="en-US" sz="1500" dirty="0"/>
              <a:t>To provide recommendations for improving the design and delivery of training methods to enhance effectiveness</a:t>
            </a:r>
          </a:p>
          <a:p>
            <a:pPr>
              <a:lnSpc>
                <a:spcPct val="140000"/>
              </a:lnSpc>
            </a:pPr>
            <a:endParaRPr lang="en-US" sz="1500" dirty="0"/>
          </a:p>
        </p:txBody>
      </p:sp>
    </p:spTree>
    <p:extLst>
      <p:ext uri="{BB962C8B-B14F-4D97-AF65-F5344CB8AC3E}">
        <p14:creationId xmlns:p14="http://schemas.microsoft.com/office/powerpoint/2010/main" val="815876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64B3-3CBE-F640-94A7-65A0B9010AA2}"/>
              </a:ext>
            </a:extLst>
          </p:cNvPr>
          <p:cNvSpPr>
            <a:spLocks noGrp="1"/>
          </p:cNvSpPr>
          <p:nvPr>
            <p:ph type="title"/>
          </p:nvPr>
        </p:nvSpPr>
        <p:spPr>
          <a:xfrm>
            <a:off x="1104902" y="1124950"/>
            <a:ext cx="9982199" cy="981801"/>
          </a:xfrm>
        </p:spPr>
        <p:txBody>
          <a:bodyPr anchor="b">
            <a:normAutofit/>
          </a:bodyPr>
          <a:lstStyle/>
          <a:p>
            <a:r>
              <a:rPr lang="en-US" dirty="0"/>
              <a:t>Literature Review</a:t>
            </a:r>
          </a:p>
        </p:txBody>
      </p:sp>
      <p:graphicFrame>
        <p:nvGraphicFramePr>
          <p:cNvPr id="5" name="Content Placeholder 2">
            <a:extLst>
              <a:ext uri="{FF2B5EF4-FFF2-40B4-BE49-F238E27FC236}">
                <a16:creationId xmlns:a16="http://schemas.microsoft.com/office/drawing/2014/main" id="{8160A792-5912-F7C5-8010-951BAE878A46}"/>
              </a:ext>
            </a:extLst>
          </p:cNvPr>
          <p:cNvGraphicFramePr>
            <a:graphicFrameLocks noGrp="1"/>
          </p:cNvGraphicFramePr>
          <p:nvPr>
            <p:ph idx="1"/>
            <p:extLst>
              <p:ext uri="{D42A27DB-BD31-4B8C-83A1-F6EECF244321}">
                <p14:modId xmlns:p14="http://schemas.microsoft.com/office/powerpoint/2010/main" val="4229132248"/>
              </p:ext>
            </p:extLst>
          </p:nvPr>
        </p:nvGraphicFramePr>
        <p:xfrm>
          <a:off x="1104906" y="2538770"/>
          <a:ext cx="9982193" cy="32143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0304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2D312-24CD-636A-14E8-015C8214261D}"/>
              </a:ext>
            </a:extLst>
          </p:cNvPr>
          <p:cNvSpPr>
            <a:spLocks noGrp="1"/>
          </p:cNvSpPr>
          <p:nvPr>
            <p:ph type="title"/>
          </p:nvPr>
        </p:nvSpPr>
        <p:spPr>
          <a:xfrm>
            <a:off x="1104902" y="1124950"/>
            <a:ext cx="9982199" cy="981801"/>
          </a:xfrm>
        </p:spPr>
        <p:txBody>
          <a:bodyPr anchor="b">
            <a:normAutofit/>
          </a:bodyPr>
          <a:lstStyle/>
          <a:p>
            <a:r>
              <a:rPr lang="en-US" dirty="0"/>
              <a:t>Literature Gaps</a:t>
            </a:r>
          </a:p>
        </p:txBody>
      </p:sp>
      <p:graphicFrame>
        <p:nvGraphicFramePr>
          <p:cNvPr id="5" name="Content Placeholder 2">
            <a:extLst>
              <a:ext uri="{FF2B5EF4-FFF2-40B4-BE49-F238E27FC236}">
                <a16:creationId xmlns:a16="http://schemas.microsoft.com/office/drawing/2014/main" id="{96C18B2B-BB39-9CE1-E223-E55943C31B3B}"/>
              </a:ext>
            </a:extLst>
          </p:cNvPr>
          <p:cNvGraphicFramePr>
            <a:graphicFrameLocks noGrp="1"/>
          </p:cNvGraphicFramePr>
          <p:nvPr>
            <p:ph idx="1"/>
            <p:extLst>
              <p:ext uri="{D42A27DB-BD31-4B8C-83A1-F6EECF244321}">
                <p14:modId xmlns:p14="http://schemas.microsoft.com/office/powerpoint/2010/main" val="2570566109"/>
              </p:ext>
            </p:extLst>
          </p:nvPr>
        </p:nvGraphicFramePr>
        <p:xfrm>
          <a:off x="1104906" y="2538770"/>
          <a:ext cx="9982193" cy="32143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19240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CF4D5-711B-91B4-59BE-68A1CA046364}"/>
              </a:ext>
            </a:extLst>
          </p:cNvPr>
          <p:cNvSpPr>
            <a:spLocks noGrp="1"/>
          </p:cNvSpPr>
          <p:nvPr>
            <p:ph type="title"/>
          </p:nvPr>
        </p:nvSpPr>
        <p:spPr/>
        <p:txBody>
          <a:bodyPr/>
          <a:lstStyle/>
          <a:p>
            <a:r>
              <a:rPr lang="en-US" dirty="0"/>
              <a:t>Operational Definitions	</a:t>
            </a:r>
          </a:p>
        </p:txBody>
      </p:sp>
      <p:sp>
        <p:nvSpPr>
          <p:cNvPr id="3" name="Content Placeholder 2">
            <a:extLst>
              <a:ext uri="{FF2B5EF4-FFF2-40B4-BE49-F238E27FC236}">
                <a16:creationId xmlns:a16="http://schemas.microsoft.com/office/drawing/2014/main" id="{856A0A10-13CF-2031-233F-ACDB43F0049A}"/>
              </a:ext>
            </a:extLst>
          </p:cNvPr>
          <p:cNvSpPr>
            <a:spLocks noGrp="1"/>
          </p:cNvSpPr>
          <p:nvPr>
            <p:ph idx="1"/>
          </p:nvPr>
        </p:nvSpPr>
        <p:spPr>
          <a:xfrm>
            <a:off x="1104906" y="2538769"/>
            <a:ext cx="9982193" cy="3562485"/>
          </a:xfrm>
        </p:spPr>
        <p:txBody>
          <a:bodyPr/>
          <a:lstStyle/>
          <a:p>
            <a:r>
              <a:rPr lang="en-US" sz="1300" dirty="0"/>
              <a:t>Cybersecurity - Knowledge and awareness of signs and countermeasures against cyber threats, in the context of phishing attacks. </a:t>
            </a:r>
          </a:p>
          <a:p>
            <a:r>
              <a:rPr lang="en-US" sz="1300" dirty="0"/>
              <a:t>Training - The education, instruction, or discipline of a person or thing that is being trained.</a:t>
            </a:r>
          </a:p>
          <a:p>
            <a:r>
              <a:rPr lang="en-US" sz="1300" dirty="0"/>
              <a:t>Phishing - Cyber attack directed at key individuals or large groups by disguising a malicious attack as a reputable organization or entity. </a:t>
            </a:r>
          </a:p>
          <a:p>
            <a:r>
              <a:rPr lang="en-US" sz="1300" dirty="0"/>
              <a:t>Perceived Usefulness - A subjective opinion based on a persons understanding of cybersecurity effectiveness.</a:t>
            </a:r>
          </a:p>
          <a:p>
            <a:r>
              <a:rPr lang="en-US" sz="1300" dirty="0"/>
              <a:t>Perceived Ease of Use - A subjective opinion on the difficulty/lack of difficulty of cybersecurity training.</a:t>
            </a:r>
          </a:p>
          <a:p>
            <a:r>
              <a:rPr lang="en-US" sz="1300" dirty="0"/>
              <a:t>Industry professional - A person that works in a corporate office environment.</a:t>
            </a:r>
          </a:p>
          <a:p>
            <a:r>
              <a:rPr lang="en-US" sz="1300" dirty="0"/>
              <a:t>Elite Bias – A phenomenon that occurs when researchers fail to gain an understanding of the broader situation by only focusing on the perceptions of certain people of a high status.</a:t>
            </a:r>
          </a:p>
        </p:txBody>
      </p:sp>
    </p:spTree>
    <p:extLst>
      <p:ext uri="{BB962C8B-B14F-4D97-AF65-F5344CB8AC3E}">
        <p14:creationId xmlns:p14="http://schemas.microsoft.com/office/powerpoint/2010/main" val="1255154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64B3-3CBE-F640-94A7-65A0B9010AA2}"/>
              </a:ext>
            </a:extLst>
          </p:cNvPr>
          <p:cNvSpPr>
            <a:spLocks noGrp="1"/>
          </p:cNvSpPr>
          <p:nvPr>
            <p:ph type="title"/>
          </p:nvPr>
        </p:nvSpPr>
        <p:spPr>
          <a:xfrm>
            <a:off x="1104902" y="1124950"/>
            <a:ext cx="9982199" cy="981801"/>
          </a:xfrm>
        </p:spPr>
        <p:txBody>
          <a:bodyPr anchor="b">
            <a:normAutofit/>
          </a:bodyPr>
          <a:lstStyle/>
          <a:p>
            <a:r>
              <a:rPr lang="en-US" dirty="0"/>
              <a:t>Research Methodology</a:t>
            </a:r>
          </a:p>
        </p:txBody>
      </p:sp>
      <p:sp>
        <p:nvSpPr>
          <p:cNvPr id="3" name="Content Placeholder 2">
            <a:extLst>
              <a:ext uri="{FF2B5EF4-FFF2-40B4-BE49-F238E27FC236}">
                <a16:creationId xmlns:a16="http://schemas.microsoft.com/office/drawing/2014/main" id="{6500551A-1F49-694A-AEDC-95D6EA386A3B}"/>
              </a:ext>
            </a:extLst>
          </p:cNvPr>
          <p:cNvSpPr>
            <a:spLocks noGrp="1"/>
          </p:cNvSpPr>
          <p:nvPr>
            <p:ph idx="1"/>
          </p:nvPr>
        </p:nvSpPr>
        <p:spPr>
          <a:xfrm>
            <a:off x="1104906" y="2538770"/>
            <a:ext cx="9982193" cy="3214330"/>
          </a:xfrm>
        </p:spPr>
        <p:txBody>
          <a:bodyPr anchor="t">
            <a:normAutofit fontScale="92500" lnSpcReduction="20000"/>
          </a:bodyPr>
          <a:lstStyle/>
          <a:p>
            <a:r>
              <a:rPr lang="en-US" b="0" i="0" dirty="0">
                <a:solidFill>
                  <a:srgbClr val="D1D5DB"/>
                </a:solidFill>
                <a:effectLst/>
                <a:latin typeface="Söhne"/>
              </a:rPr>
              <a:t>This case study will identify the quality of the content presented in training and the perceived quality of the content according to the trainees. </a:t>
            </a:r>
          </a:p>
          <a:p>
            <a:r>
              <a:rPr lang="en-US" b="0" i="0" dirty="0">
                <a:solidFill>
                  <a:srgbClr val="D1D5DB"/>
                </a:solidFill>
                <a:effectLst/>
                <a:latin typeface="Söhne"/>
              </a:rPr>
              <a:t>The research will focus on industry professionals who are familiar with cybersecurity trainings but will not have above-average awareness of cybersecurity</a:t>
            </a:r>
          </a:p>
          <a:p>
            <a:r>
              <a:rPr lang="en-US" dirty="0">
                <a:solidFill>
                  <a:srgbClr val="D1D5DB"/>
                </a:solidFill>
                <a:latin typeface="Söhne"/>
              </a:rPr>
              <a:t>T</a:t>
            </a:r>
            <a:r>
              <a:rPr lang="en-US" b="0" i="0" dirty="0">
                <a:solidFill>
                  <a:srgbClr val="D1D5DB"/>
                </a:solidFill>
                <a:effectLst/>
                <a:latin typeface="Söhne"/>
              </a:rPr>
              <a:t>hrough snowball sampling, chosen participants will fill out the Qualtrics survey composed of open-ended questions and 5-point </a:t>
            </a:r>
            <a:r>
              <a:rPr lang="en-US" b="0" i="0" dirty="0">
                <a:solidFill>
                  <a:srgbClr val="EBEBEB"/>
                </a:solidFill>
                <a:effectLst/>
                <a:latin typeface="Google Sans"/>
              </a:rPr>
              <a:t>Likert</a:t>
            </a:r>
            <a:r>
              <a:rPr lang="en-US" b="0" i="0" dirty="0">
                <a:solidFill>
                  <a:srgbClr val="D1D5DB"/>
                </a:solidFill>
                <a:effectLst/>
                <a:latin typeface="Söhne"/>
              </a:rPr>
              <a:t> scale questions.</a:t>
            </a:r>
          </a:p>
          <a:p>
            <a:r>
              <a:rPr lang="en-US" b="0" i="0" dirty="0">
                <a:solidFill>
                  <a:srgbClr val="D1D5DB"/>
                </a:solidFill>
                <a:effectLst/>
                <a:latin typeface="Söhne"/>
              </a:rPr>
              <a:t>Following the </a:t>
            </a:r>
            <a:r>
              <a:rPr lang="en-US" dirty="0">
                <a:solidFill>
                  <a:srgbClr val="D1D5DB"/>
                </a:solidFill>
                <a:latin typeface="Söhne"/>
              </a:rPr>
              <a:t>survey</a:t>
            </a:r>
            <a:r>
              <a:rPr lang="en-US" b="0" i="0" dirty="0">
                <a:solidFill>
                  <a:srgbClr val="D1D5DB"/>
                </a:solidFill>
                <a:effectLst/>
                <a:latin typeface="Söhne"/>
              </a:rPr>
              <a:t>, participants will receive a short phishing training followed by open-ended questions to further explore their perceptions on these types of trainings.</a:t>
            </a:r>
            <a:endParaRPr lang="en-US" dirty="0"/>
          </a:p>
        </p:txBody>
      </p:sp>
    </p:spTree>
    <p:extLst>
      <p:ext uri="{BB962C8B-B14F-4D97-AF65-F5344CB8AC3E}">
        <p14:creationId xmlns:p14="http://schemas.microsoft.com/office/powerpoint/2010/main" val="3137506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45415-87C6-8588-F1A8-9F514542C4D9}"/>
              </a:ext>
            </a:extLst>
          </p:cNvPr>
          <p:cNvSpPr>
            <a:spLocks noGrp="1"/>
          </p:cNvSpPr>
          <p:nvPr>
            <p:ph type="title"/>
          </p:nvPr>
        </p:nvSpPr>
        <p:spPr/>
        <p:txBody>
          <a:bodyPr/>
          <a:lstStyle/>
          <a:p>
            <a:r>
              <a:rPr lang="en-US" dirty="0"/>
              <a:t>Developmental Journey: Survey</a:t>
            </a:r>
          </a:p>
        </p:txBody>
      </p:sp>
      <p:sp>
        <p:nvSpPr>
          <p:cNvPr id="3" name="Content Placeholder 2">
            <a:extLst>
              <a:ext uri="{FF2B5EF4-FFF2-40B4-BE49-F238E27FC236}">
                <a16:creationId xmlns:a16="http://schemas.microsoft.com/office/drawing/2014/main" id="{DB16695E-633D-6F3B-633C-51FD069E7D40}"/>
              </a:ext>
            </a:extLst>
          </p:cNvPr>
          <p:cNvSpPr>
            <a:spLocks noGrp="1"/>
          </p:cNvSpPr>
          <p:nvPr>
            <p:ph idx="1"/>
          </p:nvPr>
        </p:nvSpPr>
        <p:spPr>
          <a:xfrm>
            <a:off x="1104907" y="2538770"/>
            <a:ext cx="5251506" cy="3214330"/>
          </a:xfrm>
        </p:spPr>
        <p:txBody>
          <a:bodyPr/>
          <a:lstStyle/>
          <a:p>
            <a:r>
              <a:rPr lang="en-US" sz="1400" dirty="0"/>
              <a:t>Demographic questions and open-ended questions for perceived ease of use and perceived useability were developed through a combination of structured interviews with UCF faculty member Dr. Crystal Maraj.</a:t>
            </a:r>
          </a:p>
          <a:p>
            <a:r>
              <a:rPr lang="en-US" sz="1400" dirty="0"/>
              <a:t>Perceived Ease of Use and Perceived Useability survey questions were developed through adapting existing surveys from previous relevant literature (Davis, 1989).</a:t>
            </a:r>
          </a:p>
          <a:p>
            <a:r>
              <a:rPr lang="en-US" sz="1400" dirty="0"/>
              <a:t>UCF’s Qualtrics system was used to develop the survey due to its security and ability to quickly generate data analysis.</a:t>
            </a:r>
          </a:p>
        </p:txBody>
      </p:sp>
      <p:pic>
        <p:nvPicPr>
          <p:cNvPr id="5" name="Picture 4">
            <a:extLst>
              <a:ext uri="{FF2B5EF4-FFF2-40B4-BE49-F238E27FC236}">
                <a16:creationId xmlns:a16="http://schemas.microsoft.com/office/drawing/2014/main" id="{15A3944A-200C-1176-AE59-06D9DE79B59C}"/>
              </a:ext>
            </a:extLst>
          </p:cNvPr>
          <p:cNvPicPr>
            <a:picLocks noChangeAspect="1"/>
          </p:cNvPicPr>
          <p:nvPr/>
        </p:nvPicPr>
        <p:blipFill>
          <a:blip r:embed="rId2"/>
          <a:stretch>
            <a:fillRect/>
          </a:stretch>
        </p:blipFill>
        <p:spPr>
          <a:xfrm>
            <a:off x="6560597" y="1615850"/>
            <a:ext cx="4809893" cy="2219305"/>
          </a:xfrm>
          <a:prstGeom prst="rect">
            <a:avLst/>
          </a:prstGeom>
        </p:spPr>
      </p:pic>
      <p:pic>
        <p:nvPicPr>
          <p:cNvPr id="7" name="Picture 6">
            <a:extLst>
              <a:ext uri="{FF2B5EF4-FFF2-40B4-BE49-F238E27FC236}">
                <a16:creationId xmlns:a16="http://schemas.microsoft.com/office/drawing/2014/main" id="{962FEFED-B3DC-41B9-957C-3AEB7DC0C11F}"/>
              </a:ext>
            </a:extLst>
          </p:cNvPr>
          <p:cNvPicPr>
            <a:picLocks noChangeAspect="1"/>
          </p:cNvPicPr>
          <p:nvPr/>
        </p:nvPicPr>
        <p:blipFill>
          <a:blip r:embed="rId3"/>
          <a:stretch>
            <a:fillRect/>
          </a:stretch>
        </p:blipFill>
        <p:spPr>
          <a:xfrm>
            <a:off x="6560597" y="3977197"/>
            <a:ext cx="4809893" cy="1997476"/>
          </a:xfrm>
          <a:prstGeom prst="rect">
            <a:avLst/>
          </a:prstGeom>
        </p:spPr>
      </p:pic>
    </p:spTree>
    <p:extLst>
      <p:ext uri="{BB962C8B-B14F-4D97-AF65-F5344CB8AC3E}">
        <p14:creationId xmlns:p14="http://schemas.microsoft.com/office/powerpoint/2010/main" val="318071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A6E0B-2511-D01B-51C9-80E6A27547F9}"/>
              </a:ext>
            </a:extLst>
          </p:cNvPr>
          <p:cNvSpPr>
            <a:spLocks noGrp="1"/>
          </p:cNvSpPr>
          <p:nvPr>
            <p:ph type="title"/>
          </p:nvPr>
        </p:nvSpPr>
        <p:spPr/>
        <p:txBody>
          <a:bodyPr/>
          <a:lstStyle/>
          <a:p>
            <a:r>
              <a:rPr lang="en-US" dirty="0"/>
              <a:t>Developmental Journey: Training Module</a:t>
            </a:r>
          </a:p>
        </p:txBody>
      </p:sp>
      <p:sp>
        <p:nvSpPr>
          <p:cNvPr id="3" name="Content Placeholder 2">
            <a:extLst>
              <a:ext uri="{FF2B5EF4-FFF2-40B4-BE49-F238E27FC236}">
                <a16:creationId xmlns:a16="http://schemas.microsoft.com/office/drawing/2014/main" id="{A7E63BE9-E463-AAEC-3C83-792CF9B879A5}"/>
              </a:ext>
            </a:extLst>
          </p:cNvPr>
          <p:cNvSpPr>
            <a:spLocks noGrp="1"/>
          </p:cNvSpPr>
          <p:nvPr>
            <p:ph idx="1"/>
          </p:nvPr>
        </p:nvSpPr>
        <p:spPr/>
        <p:txBody>
          <a:bodyPr/>
          <a:lstStyle/>
          <a:p>
            <a:r>
              <a:rPr lang="en-US" sz="1400" dirty="0"/>
              <a:t>An inclusion criteria list was developed based on our research questions. The cybersecurity training module must:</a:t>
            </a:r>
          </a:p>
          <a:p>
            <a:pPr lvl="1"/>
            <a:r>
              <a:rPr lang="en-US" sz="1200" dirty="0"/>
              <a:t>Focus solely on phishing recognition and prevention</a:t>
            </a:r>
          </a:p>
          <a:p>
            <a:pPr lvl="1"/>
            <a:r>
              <a:rPr lang="en-US" sz="1200" dirty="0"/>
              <a:t>Contain a combination of text, videos, and demonstrations.</a:t>
            </a:r>
          </a:p>
          <a:p>
            <a:pPr lvl="1"/>
            <a:r>
              <a:rPr lang="en-US" sz="1200" dirty="0"/>
              <a:t>Be easy for participants to pick up and understand but complex enough for participants to feel they are learning from it.</a:t>
            </a:r>
          </a:p>
          <a:p>
            <a:pPr lvl="1"/>
            <a:r>
              <a:rPr lang="en-US" sz="1200" dirty="0"/>
              <a:t>Include an interactive segment involving assessing examples of phishing attacks.</a:t>
            </a:r>
          </a:p>
          <a:p>
            <a:r>
              <a:rPr lang="en-US" sz="1400" dirty="0"/>
              <a:t>8 different online training courses were found via internet searching but none fit our inclusion criteria.</a:t>
            </a:r>
          </a:p>
        </p:txBody>
      </p:sp>
      <p:pic>
        <p:nvPicPr>
          <p:cNvPr id="7170" name="Picture 2" descr="Security Awareness Training | KnowBe4">
            <a:extLst>
              <a:ext uri="{FF2B5EF4-FFF2-40B4-BE49-F238E27FC236}">
                <a16:creationId xmlns:a16="http://schemas.microsoft.com/office/drawing/2014/main" id="{A849A4EC-D80F-4E6B-F1D0-624667DD60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4865" y="5245594"/>
            <a:ext cx="1970794" cy="7356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92775D40-6907-C30D-E140-0FF5AA5FE275}"/>
              </a:ext>
            </a:extLst>
          </p:cNvPr>
          <p:cNvPicPr>
            <a:picLocks noChangeAspect="1"/>
          </p:cNvPicPr>
          <p:nvPr/>
        </p:nvPicPr>
        <p:blipFill>
          <a:blip r:embed="rId3"/>
          <a:stretch>
            <a:fillRect/>
          </a:stretch>
        </p:blipFill>
        <p:spPr>
          <a:xfrm>
            <a:off x="3583295" y="5240381"/>
            <a:ext cx="1192891" cy="740904"/>
          </a:xfrm>
          <a:prstGeom prst="rect">
            <a:avLst/>
          </a:prstGeom>
        </p:spPr>
      </p:pic>
      <p:pic>
        <p:nvPicPr>
          <p:cNvPr id="7172" name="Picture 4" descr="SafeTitan Overview">
            <a:extLst>
              <a:ext uri="{FF2B5EF4-FFF2-40B4-BE49-F238E27FC236}">
                <a16:creationId xmlns:a16="http://schemas.microsoft.com/office/drawing/2014/main" id="{10BECD0B-9CB1-494C-B24D-385FD428E7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3286" y="5216161"/>
            <a:ext cx="2459669" cy="765123"/>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IRONSCALES Appoints C-level Executives to Accelerate Company's Next Stage  of Global Growth | Business Wire">
            <a:extLst>
              <a:ext uri="{FF2B5EF4-FFF2-40B4-BE49-F238E27FC236}">
                <a16:creationId xmlns:a16="http://schemas.microsoft.com/office/drawing/2014/main" id="{52C08CA1-9F50-0BBB-9BD6-981455CF85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55207" y="5216160"/>
            <a:ext cx="1530245" cy="765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5899124"/>
      </p:ext>
    </p:extLst>
  </p:cSld>
  <p:clrMapOvr>
    <a:masterClrMapping/>
  </p:clrMapOvr>
</p:sld>
</file>

<file path=ppt/theme/theme1.xml><?xml version="1.0" encoding="utf-8"?>
<a:theme xmlns:a="http://schemas.openxmlformats.org/drawingml/2006/main" name="UCF - Title, Divider, Mission Statement and Quotation Slides">
  <a:themeElements>
    <a:clrScheme name="UCF Brand PPT - Sept 2022">
      <a:dk1>
        <a:srgbClr val="000000"/>
      </a:dk1>
      <a:lt1>
        <a:srgbClr val="FFFFFF"/>
      </a:lt1>
      <a:dk2>
        <a:srgbClr val="505050"/>
      </a:dk2>
      <a:lt2>
        <a:srgbClr val="F0F0F0"/>
      </a:lt2>
      <a:accent1>
        <a:srgbClr val="F8C323"/>
      </a:accent1>
      <a:accent2>
        <a:srgbClr val="FFF1B7"/>
      </a:accent2>
      <a:accent3>
        <a:srgbClr val="8D949B"/>
      </a:accent3>
      <a:accent4>
        <a:srgbClr val="D6D6D6"/>
      </a:accent4>
      <a:accent5>
        <a:srgbClr val="1A1918"/>
      </a:accent5>
      <a:accent6>
        <a:srgbClr val="C5BBA4"/>
      </a:accent6>
      <a:hlink>
        <a:srgbClr val="00ABF0"/>
      </a:hlink>
      <a:folHlink>
        <a:srgbClr val="747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lIns="0" tIns="0" rIns="0" bIns="0" anchor="t" anchorCtr="0"/>
      <a:lstStyle>
        <a:defPPr algn="l">
          <a:defRPr smtClean="0"/>
        </a:defPPr>
      </a:lstStyle>
    </a:txDef>
  </a:objectDefaults>
  <a:extraClrSchemeLst/>
  <a:extLst>
    <a:ext uri="{05A4C25C-085E-4340-85A3-A5531E510DB2}">
      <thm15:themeFamily xmlns:thm15="http://schemas.microsoft.com/office/thememl/2012/main" name="UCF PowerPoint Template - Brand2022-Arial - 9-22-22 - FinalV2" id="{9F101200-6436-DC49-954E-11DB8B12F6AC}" vid="{A8370F7C-EE5B-DB44-A276-513E5974636B}"/>
    </a:ext>
  </a:extLst>
</a:theme>
</file>

<file path=ppt/theme/theme2.xml><?xml version="1.0" encoding="utf-8"?>
<a:theme xmlns:a="http://schemas.openxmlformats.org/drawingml/2006/main" name="UCF - Single Column Content Slides">
  <a:themeElements>
    <a:clrScheme name="UCF Brand PPT - Sept 2022">
      <a:dk1>
        <a:srgbClr val="000000"/>
      </a:dk1>
      <a:lt1>
        <a:srgbClr val="FFFFFF"/>
      </a:lt1>
      <a:dk2>
        <a:srgbClr val="505050"/>
      </a:dk2>
      <a:lt2>
        <a:srgbClr val="F0F0F0"/>
      </a:lt2>
      <a:accent1>
        <a:srgbClr val="F8C323"/>
      </a:accent1>
      <a:accent2>
        <a:srgbClr val="FFF1B7"/>
      </a:accent2>
      <a:accent3>
        <a:srgbClr val="8D949B"/>
      </a:accent3>
      <a:accent4>
        <a:srgbClr val="D6D6D6"/>
      </a:accent4>
      <a:accent5>
        <a:srgbClr val="1A1918"/>
      </a:accent5>
      <a:accent6>
        <a:srgbClr val="C5BBA4"/>
      </a:accent6>
      <a:hlink>
        <a:srgbClr val="00ABF0"/>
      </a:hlink>
      <a:folHlink>
        <a:srgbClr val="747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lIns="0" tIns="0" rIns="0" bIns="0" anchor="t" anchorCtr="0"/>
      <a:lstStyle>
        <a:defPPr algn="l">
          <a:defRPr smtClean="0"/>
        </a:defPPr>
      </a:lstStyle>
    </a:txDef>
  </a:objectDefaults>
  <a:extraClrSchemeLst/>
  <a:extLst>
    <a:ext uri="{05A4C25C-085E-4340-85A3-A5531E510DB2}">
      <thm15:themeFamily xmlns:thm15="http://schemas.microsoft.com/office/thememl/2012/main" name="UCF PowerPoint Template - Brand2022-Arial - 9-22-22 - FinalV2" id="{9F101200-6436-DC49-954E-11DB8B12F6AC}" vid="{AFC34F3D-DE4D-CA4C-9159-70E2B1979B0C}"/>
    </a:ext>
  </a:extLst>
</a:theme>
</file>

<file path=docProps/app.xml><?xml version="1.0" encoding="utf-8"?>
<Properties xmlns="http://schemas.openxmlformats.org/officeDocument/2006/extended-properties" xmlns:vt="http://schemas.openxmlformats.org/officeDocument/2006/docPropsVTypes">
  <Template>UCF-PowerPoint-Template-Brand2022-Arial-9-22-22-FinalV2</Template>
  <TotalTime>486</TotalTime>
  <Words>1653</Words>
  <Application>Microsoft Office PowerPoint</Application>
  <PresentationFormat>Widescreen</PresentationFormat>
  <Paragraphs>98</Paragraphs>
  <Slides>24</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24</vt:i4>
      </vt:variant>
    </vt:vector>
  </HeadingPairs>
  <TitlesOfParts>
    <vt:vector size="31" baseType="lpstr">
      <vt:lpstr>Google Sans</vt:lpstr>
      <vt:lpstr>Söhne</vt:lpstr>
      <vt:lpstr>Arial</vt:lpstr>
      <vt:lpstr>Arial Black</vt:lpstr>
      <vt:lpstr>Calibri</vt:lpstr>
      <vt:lpstr>UCF - Title, Divider, Mission Statement and Quotation Slides</vt:lpstr>
      <vt:lpstr>UCF - Single Column Content Slides</vt:lpstr>
      <vt:lpstr>Improving Cybersecurity Culture in the Workplace: A Study of Training Practices and Perceptions</vt:lpstr>
      <vt:lpstr>Introduction to the study</vt:lpstr>
      <vt:lpstr>Research Questions and Objectives</vt:lpstr>
      <vt:lpstr>Literature Review</vt:lpstr>
      <vt:lpstr>Literature Gaps</vt:lpstr>
      <vt:lpstr>Operational Definitions </vt:lpstr>
      <vt:lpstr>Research Methodology</vt:lpstr>
      <vt:lpstr>Developmental Journey: Survey</vt:lpstr>
      <vt:lpstr>Developmental Journey: Training Module</vt:lpstr>
      <vt:lpstr>Developmental Journey:  UCF Cybersecurity Phishing Training</vt:lpstr>
      <vt:lpstr>Data Collection and Expectations</vt:lpstr>
      <vt:lpstr>Study Timeline</vt:lpstr>
      <vt:lpstr>Study Procedure: Introduction/Informed Consent</vt:lpstr>
      <vt:lpstr>Study Procedure: Demographic Survey</vt:lpstr>
      <vt:lpstr>Study Procedure: Training Module</vt:lpstr>
      <vt:lpstr>Study Procedure: Interactive Game</vt:lpstr>
      <vt:lpstr>Study Procedure: Perceived Ease of Use/Perceived Useability Survey</vt:lpstr>
      <vt:lpstr>Study Procedure: Debriefing</vt:lpstr>
      <vt:lpstr>Data Analysis: Cronbach’s Alpha</vt:lpstr>
      <vt:lpstr>Data Analysis:  Exploratory Factor Analysis</vt:lpstr>
      <vt:lpstr>Data Analysis:  Linear Regression</vt:lpstr>
      <vt:lpstr>Data Analysis:  Open-Ended Question Coding</vt:lpstr>
      <vt:lpstr>Additional Notes: IRB Approval</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UCF BRAND PPT TEMPLATE</dc:title>
  <dc:subject/>
  <dc:creator>James Henderson</dc:creator>
  <cp:keywords/>
  <dc:description/>
  <cp:lastModifiedBy>Maxwell Stolarenko</cp:lastModifiedBy>
  <cp:revision>21</cp:revision>
  <dcterms:created xsi:type="dcterms:W3CDTF">2023-02-26T21:38:34Z</dcterms:created>
  <dcterms:modified xsi:type="dcterms:W3CDTF">2023-04-26T16:52:43Z</dcterms:modified>
  <cp:category/>
</cp:coreProperties>
</file>

<file path=docProps/thumbnail.jpeg>
</file>